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"/>
  </p:handoutMasterIdLst>
  <p:sldIdLst>
    <p:sldId id="266" r:id="rId2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78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ECF7E3-9A8E-41E3-A469-D89C9E01A865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96425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9375" y="9496425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4D6275-B460-448A-AD3E-20923A7F1A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9886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pPr/>
              <a:t>2015-09-10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000" b="1" dirty="0" smtClean="0">
                <a:solidFill>
                  <a:schemeClr val="accent2"/>
                </a:solidFill>
              </a:rPr>
              <a:t>서울가톨릭사회복지회 조직도</a:t>
            </a:r>
            <a:endParaRPr lang="ko-KR" altLang="en-US" sz="3000" b="1" dirty="0">
              <a:solidFill>
                <a:schemeClr val="accent2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043608" y="1484784"/>
            <a:ext cx="6986042" cy="4608812"/>
            <a:chOff x="179388" y="1412779"/>
            <a:chExt cx="8642350" cy="5184876"/>
          </a:xfrm>
        </p:grpSpPr>
        <p:grpSp>
          <p:nvGrpSpPr>
            <p:cNvPr id="6" name="그룹 72"/>
            <p:cNvGrpSpPr>
              <a:grpSpLocks/>
            </p:cNvGrpSpPr>
            <p:nvPr/>
          </p:nvGrpSpPr>
          <p:grpSpPr bwMode="auto">
            <a:xfrm>
              <a:off x="179388" y="1412779"/>
              <a:ext cx="8642350" cy="5184876"/>
              <a:chOff x="179512" y="692699"/>
              <a:chExt cx="8642350" cy="5904658"/>
            </a:xfrm>
          </p:grpSpPr>
          <p:grpSp>
            <p:nvGrpSpPr>
              <p:cNvPr id="8" name="그룹 35"/>
              <p:cNvGrpSpPr>
                <a:grpSpLocks/>
              </p:cNvGrpSpPr>
              <p:nvPr/>
            </p:nvGrpSpPr>
            <p:grpSpPr bwMode="auto">
              <a:xfrm>
                <a:off x="179512" y="692699"/>
                <a:ext cx="8642350" cy="5904658"/>
                <a:chOff x="250825" y="1337329"/>
                <a:chExt cx="8642350" cy="4525339"/>
              </a:xfrm>
            </p:grpSpPr>
            <p:sp>
              <p:nvSpPr>
                <p:cNvPr id="23" name="Line 22"/>
                <p:cNvSpPr>
                  <a:spLocks noChangeShapeType="1"/>
                </p:cNvSpPr>
                <p:nvPr/>
              </p:nvSpPr>
              <p:spPr bwMode="auto">
                <a:xfrm>
                  <a:off x="6443663" y="5214968"/>
                  <a:ext cx="0" cy="431800"/>
                </a:xfrm>
                <a:prstGeom prst="line">
                  <a:avLst/>
                </a:prstGeom>
                <a:noFill/>
                <a:ln w="25400">
                  <a:solidFill>
                    <a:srgbClr val="C00000"/>
                  </a:solidFill>
                  <a:round/>
                  <a:headEnd/>
                  <a:tailEnd type="triangle" w="med" len="med"/>
                </a:ln>
              </p:spPr>
              <p:txBody>
                <a:bodyPr wrap="none" anchor="ctr"/>
                <a:lstStyle/>
                <a:p>
                  <a:pPr algn="ctr"/>
                  <a:endParaRPr lang="ko-KR" altLang="en-US" b="1" spc="-150">
                    <a:latin typeface="+mj-ea"/>
                    <a:ea typeface="+mj-ea"/>
                  </a:endParaRPr>
                </a:p>
              </p:txBody>
            </p:sp>
            <p:cxnSp>
              <p:nvCxnSpPr>
                <p:cNvPr id="24" name="직선 연결선 23"/>
                <p:cNvCxnSpPr>
                  <a:cxnSpLocks noChangeShapeType="1"/>
                </p:cNvCxnSpPr>
                <p:nvPr/>
              </p:nvCxnSpPr>
              <p:spPr bwMode="auto">
                <a:xfrm>
                  <a:off x="5429250" y="4714875"/>
                  <a:ext cx="914400" cy="914400"/>
                </a:xfrm>
                <a:prstGeom prst="line">
                  <a:avLst/>
                </a:prstGeom>
                <a:noFill/>
                <a:ln w="12700" algn="ctr">
                  <a:noFill/>
                  <a:round/>
                  <a:headEnd/>
                  <a:tailEnd/>
                </a:ln>
              </p:spPr>
            </p:cxnSp>
            <p:grpSp>
              <p:nvGrpSpPr>
                <p:cNvPr id="25" name="그룹 32"/>
                <p:cNvGrpSpPr>
                  <a:grpSpLocks/>
                </p:cNvGrpSpPr>
                <p:nvPr/>
              </p:nvGrpSpPr>
              <p:grpSpPr bwMode="auto">
                <a:xfrm>
                  <a:off x="250825" y="1337329"/>
                  <a:ext cx="8642350" cy="4525339"/>
                  <a:chOff x="250825" y="1337329"/>
                  <a:chExt cx="8642350" cy="4525339"/>
                </a:xfrm>
              </p:grpSpPr>
              <p:sp>
                <p:nvSpPr>
                  <p:cNvPr id="26" name="Line 22"/>
                  <p:cNvSpPr>
                    <a:spLocks noChangeShapeType="1"/>
                  </p:cNvSpPr>
                  <p:nvPr/>
                </p:nvSpPr>
                <p:spPr bwMode="auto">
                  <a:xfrm>
                    <a:off x="8167688" y="5214968"/>
                    <a:ext cx="0" cy="431800"/>
                  </a:xfrm>
                  <a:prstGeom prst="line">
                    <a:avLst/>
                  </a:prstGeom>
                  <a:noFill/>
                  <a:ln w="25400">
                    <a:solidFill>
                      <a:srgbClr val="C00000"/>
                    </a:solidFill>
                    <a:round/>
                    <a:headEnd/>
                    <a:tailEnd type="triangle" w="med" len="med"/>
                  </a:ln>
                </p:spPr>
                <p:txBody>
                  <a:bodyPr wrap="none" anchor="ctr"/>
                  <a:lstStyle/>
                  <a:p>
                    <a:pPr algn="ctr"/>
                    <a:endParaRPr lang="ko-KR" altLang="en-US" b="1" spc="-150">
                      <a:latin typeface="+mj-ea"/>
                      <a:ea typeface="+mj-ea"/>
                    </a:endParaRPr>
                  </a:p>
                </p:txBody>
              </p:sp>
              <p:grpSp>
                <p:nvGrpSpPr>
                  <p:cNvPr id="27" name="그룹 31"/>
                  <p:cNvGrpSpPr>
                    <a:grpSpLocks/>
                  </p:cNvGrpSpPr>
                  <p:nvPr/>
                </p:nvGrpSpPr>
                <p:grpSpPr bwMode="auto">
                  <a:xfrm>
                    <a:off x="250825" y="1337329"/>
                    <a:ext cx="8642350" cy="4525339"/>
                    <a:chOff x="250825" y="1337329"/>
                    <a:chExt cx="8642350" cy="4525339"/>
                  </a:xfrm>
                </p:grpSpPr>
                <p:sp>
                  <p:nvSpPr>
                    <p:cNvPr id="28" name="Line 2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71550" y="5214968"/>
                      <a:ext cx="0" cy="431800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C00000"/>
                      </a:solidFill>
                      <a:round/>
                      <a:headEnd/>
                      <a:tailEnd type="triangle" w="med" len="med"/>
                    </a:ln>
                  </p:spPr>
                  <p:txBody>
                    <a:bodyPr wrap="none" anchor="ctr"/>
                    <a:lstStyle/>
                    <a:p>
                      <a:pPr algn="ctr"/>
                      <a:endParaRPr lang="ko-KR" altLang="en-US" b="1" spc="-150">
                        <a:latin typeface="+mj-ea"/>
                        <a:ea typeface="+mj-ea"/>
                      </a:endParaRPr>
                    </a:p>
                  </p:txBody>
                </p:sp>
                <p:grpSp>
                  <p:nvGrpSpPr>
                    <p:cNvPr id="29" name="그룹 2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50825" y="1337329"/>
                      <a:ext cx="8642350" cy="4525339"/>
                      <a:chOff x="250825" y="1337329"/>
                      <a:chExt cx="8642350" cy="4525339"/>
                    </a:xfrm>
                  </p:grpSpPr>
                  <p:sp>
                    <p:nvSpPr>
                      <p:cNvPr id="30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371505" y="2385883"/>
                        <a:ext cx="2157413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>
                            <a:latin typeface="+mj-ea"/>
                            <a:ea typeface="+mj-ea"/>
                          </a:rPr>
                          <a:t>운 영 위 원 회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1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6371505" y="2937754"/>
                        <a:ext cx="2157413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 smtClean="0">
                            <a:latin typeface="+mj-ea"/>
                            <a:ea typeface="+mj-ea"/>
                          </a:rPr>
                          <a:t>시설인사위원회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2" name="Line 22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4572000" y="1769381"/>
                        <a:ext cx="0" cy="385767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rgbClr val="C00000"/>
                        </a:solidFill>
                        <a:round/>
                        <a:headEnd/>
                        <a:tailEnd type="triangle" w="med" len="med"/>
                      </a:ln>
                    </p:spPr>
                    <p:txBody>
                      <a:bodyPr wrap="none" anchor="ctr"/>
                      <a:lstStyle/>
                      <a:p>
                        <a:pPr algn="ctr"/>
                        <a:endParaRPr lang="ko-KR" altLang="en-US" b="1" spc="-15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3" name="Line 2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798763" y="5214968"/>
                        <a:ext cx="0" cy="43180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rgbClr val="C00000"/>
                        </a:solidFill>
                        <a:round/>
                        <a:headEnd/>
                        <a:tailEnd type="triangle" w="med" len="med"/>
                      </a:ln>
                    </p:spPr>
                    <p:txBody>
                      <a:bodyPr wrap="none" anchor="ctr"/>
                      <a:lstStyle/>
                      <a:p>
                        <a:pPr algn="ctr"/>
                        <a:endParaRPr lang="ko-KR" altLang="en-US" b="1" spc="-15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4" name="Line 22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952500" y="5214968"/>
                        <a:ext cx="7219950" cy="0"/>
                      </a:xfrm>
                      <a:prstGeom prst="line">
                        <a:avLst/>
                      </a:prstGeom>
                      <a:noFill/>
                      <a:ln w="25400">
                        <a:solidFill>
                          <a:srgbClr val="C00000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pPr algn="ctr"/>
                        <a:endParaRPr lang="ko-KR" altLang="en-US" b="1" spc="-15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5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494088" y="1337329"/>
                        <a:ext cx="2157412" cy="433387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 smtClean="0">
                            <a:latin typeface="+mj-ea"/>
                            <a:ea typeface="+mj-ea"/>
                          </a:rPr>
                          <a:t>대표이사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6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491185" y="2109948"/>
                        <a:ext cx="2157412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>
                            <a:latin typeface="+mj-ea"/>
                            <a:ea typeface="+mj-ea"/>
                          </a:rPr>
                          <a:t>회       장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7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491185" y="3434437"/>
                        <a:ext cx="2157412" cy="433387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>
                            <a:latin typeface="+mj-ea"/>
                            <a:ea typeface="+mj-ea"/>
                          </a:rPr>
                          <a:t>부  회  장</a:t>
                        </a:r>
                        <a:endParaRPr lang="en-US" altLang="ko-KR" b="1" spc="-15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8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51275" y="5430868"/>
                        <a:ext cx="1512888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>
                            <a:latin typeface="+mj-ea"/>
                            <a:ea typeface="+mj-ea"/>
                          </a:rPr>
                          <a:t>자원개발팀</a:t>
                        </a:r>
                        <a:endParaRPr lang="en-US" altLang="ko-KR" b="1" spc="-15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39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651500" y="5430868"/>
                        <a:ext cx="1512888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 err="1">
                            <a:latin typeface="+mj-ea"/>
                            <a:ea typeface="+mj-ea"/>
                          </a:rPr>
                          <a:t>재무행정팀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40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7380288" y="5429282"/>
                        <a:ext cx="1512887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>
                            <a:latin typeface="+mj-ea"/>
                            <a:ea typeface="+mj-ea"/>
                          </a:rPr>
                          <a:t>자원봉사센터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41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0825" y="5430868"/>
                        <a:ext cx="1512888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>
                            <a:latin typeface="+mj-ea"/>
                            <a:ea typeface="+mj-ea"/>
                          </a:rPr>
                          <a:t>사회복지팀</a:t>
                        </a:r>
                        <a:endParaRPr lang="en-US" altLang="ko-KR" b="1" spc="-150">
                          <a:latin typeface="+mj-ea"/>
                          <a:ea typeface="+mj-ea"/>
                        </a:endParaRPr>
                      </a:p>
                    </p:txBody>
                  </p:sp>
                  <p:sp>
                    <p:nvSpPr>
                      <p:cNvPr id="42" name="AutoShape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51050" y="5430868"/>
                        <a:ext cx="1512888" cy="431800"/>
                      </a:xfrm>
                      <a:prstGeom prst="roundRect">
                        <a:avLst>
                          <a:gd name="adj" fmla="val 16667"/>
                        </a:avLst>
                      </a:prstGeom>
                      <a:solidFill>
                        <a:srgbClr val="C00000"/>
                      </a:solidFill>
                      <a:ln>
                        <a:headEnd/>
                        <a:tailEnd/>
                      </a:ln>
                    </p:spPr>
                    <p:style>
                      <a:lnRef idx="0">
                        <a:schemeClr val="accent6"/>
                      </a:lnRef>
                      <a:fillRef idx="3">
                        <a:schemeClr val="accent6"/>
                      </a:fillRef>
                      <a:effectRef idx="3">
                        <a:schemeClr val="accent6"/>
                      </a:effectRef>
                      <a:fontRef idx="minor">
                        <a:schemeClr val="lt1"/>
                      </a:fontRef>
                    </p:style>
                    <p:txBody>
                      <a:bodyPr wrap="none" anchor="ctr"/>
                      <a:lstStyle/>
                      <a:p>
                        <a:pPr algn="ctr"/>
                        <a:r>
                          <a:rPr lang="ko-KR" altLang="en-US" b="1" spc="-150" dirty="0" err="1">
                            <a:latin typeface="+mj-ea"/>
                            <a:ea typeface="+mj-ea"/>
                          </a:rPr>
                          <a:t>교육홍보팀</a:t>
                        </a:r>
                        <a:endParaRPr lang="en-US" altLang="ko-KR" b="1" spc="-150" dirty="0">
                          <a:latin typeface="+mj-ea"/>
                          <a:ea typeface="+mj-ea"/>
                        </a:endParaRPr>
                      </a:p>
                    </p:txBody>
                  </p:sp>
                </p:grpSp>
              </p:grpSp>
            </p:grpSp>
          </p:grpSp>
          <p:sp>
            <p:nvSpPr>
              <p:cNvPr id="9" name="AutoShape 14"/>
              <p:cNvSpPr>
                <a:spLocks noChangeArrowheads="1"/>
              </p:cNvSpPr>
              <p:nvPr/>
            </p:nvSpPr>
            <p:spPr bwMode="auto">
              <a:xfrm>
                <a:off x="6300192" y="1268760"/>
                <a:ext cx="2157412" cy="433387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b="1" spc="-150" dirty="0">
                    <a:latin typeface="+mj-ea"/>
                    <a:ea typeface="+mj-ea"/>
                  </a:rPr>
                  <a:t>이  사  회</a:t>
                </a:r>
                <a:endParaRPr lang="en-US" altLang="ko-KR" b="1" spc="-150" dirty="0">
                  <a:latin typeface="+mj-ea"/>
                  <a:ea typeface="+mj-ea"/>
                </a:endParaRPr>
              </a:p>
            </p:txBody>
          </p:sp>
          <p:sp>
            <p:nvSpPr>
              <p:cNvPr id="10" name="Line 22"/>
              <p:cNvSpPr>
                <a:spLocks noChangeShapeType="1"/>
              </p:cNvSpPr>
              <p:nvPr/>
            </p:nvSpPr>
            <p:spPr bwMode="auto">
              <a:xfrm flipH="1">
                <a:off x="2627908" y="1484784"/>
                <a:ext cx="3672283" cy="0"/>
              </a:xfrm>
              <a:prstGeom prst="line">
                <a:avLst/>
              </a:prstGeom>
              <a:noFill/>
              <a:ln w="25400">
                <a:solidFill>
                  <a:srgbClr val="C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b="1" spc="-150">
                  <a:latin typeface="+mj-ea"/>
                  <a:ea typeface="+mj-ea"/>
                </a:endParaRPr>
              </a:p>
            </p:txBody>
          </p:sp>
          <p:sp>
            <p:nvSpPr>
              <p:cNvPr id="11" name="AutoShape 14"/>
              <p:cNvSpPr>
                <a:spLocks noChangeArrowheads="1"/>
              </p:cNvSpPr>
              <p:nvPr/>
            </p:nvSpPr>
            <p:spPr bwMode="auto">
              <a:xfrm>
                <a:off x="467544" y="2494759"/>
                <a:ext cx="2157413" cy="57606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sz="1600" b="1" spc="-150" dirty="0" smtClean="0">
                    <a:latin typeface="+mj-ea"/>
                    <a:ea typeface="+mj-ea"/>
                  </a:rPr>
                  <a:t>본당사회복지</a:t>
                </a:r>
                <a:endParaRPr lang="en-US" altLang="ko-KR" sz="1600" b="1" spc="-150" dirty="0" smtClean="0">
                  <a:latin typeface="+mj-ea"/>
                  <a:ea typeface="+mj-ea"/>
                </a:endParaRPr>
              </a:p>
              <a:p>
                <a:pPr algn="ctr"/>
                <a:r>
                  <a:rPr lang="ko-KR" altLang="en-US" sz="1600" b="1" spc="-150" dirty="0" smtClean="0">
                    <a:latin typeface="+mj-ea"/>
                    <a:ea typeface="+mj-ea"/>
                  </a:rPr>
                  <a:t>자문위원회</a:t>
                </a:r>
                <a:endParaRPr lang="en-US" altLang="ko-KR" sz="1600" b="1" spc="-150" dirty="0">
                  <a:latin typeface="+mj-ea"/>
                  <a:ea typeface="+mj-ea"/>
                </a:endParaRPr>
              </a:p>
            </p:txBody>
          </p:sp>
          <p:sp>
            <p:nvSpPr>
              <p:cNvPr id="12" name="AutoShape 14"/>
              <p:cNvSpPr>
                <a:spLocks noChangeArrowheads="1"/>
              </p:cNvSpPr>
              <p:nvPr/>
            </p:nvSpPr>
            <p:spPr bwMode="auto">
              <a:xfrm>
                <a:off x="6300192" y="3861048"/>
                <a:ext cx="2157413" cy="50380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sz="1500" b="1" spc="-150" dirty="0">
                    <a:latin typeface="+mj-ea"/>
                    <a:ea typeface="+mj-ea"/>
                  </a:rPr>
                  <a:t>가톨릭사회복지</a:t>
                </a:r>
                <a:endParaRPr lang="en-US" altLang="ko-KR" sz="1500" b="1" spc="-150" dirty="0">
                  <a:latin typeface="+mj-ea"/>
                  <a:ea typeface="+mj-ea"/>
                </a:endParaRPr>
              </a:p>
              <a:p>
                <a:pPr algn="ctr"/>
                <a:r>
                  <a:rPr lang="ko-KR" altLang="en-US" sz="1500" b="1" spc="-150" dirty="0">
                    <a:latin typeface="+mj-ea"/>
                    <a:ea typeface="+mj-ea"/>
                  </a:rPr>
                  <a:t>교육자문위원회</a:t>
                </a:r>
                <a:endParaRPr lang="en-US" altLang="ko-KR" sz="1500" b="1" spc="-150" dirty="0">
                  <a:latin typeface="+mj-ea"/>
                  <a:ea typeface="+mj-ea"/>
                </a:endParaRPr>
              </a:p>
            </p:txBody>
          </p:sp>
          <p:sp>
            <p:nvSpPr>
              <p:cNvPr id="13" name="AutoShape 14"/>
              <p:cNvSpPr>
                <a:spLocks noChangeArrowheads="1"/>
              </p:cNvSpPr>
              <p:nvPr/>
            </p:nvSpPr>
            <p:spPr bwMode="auto">
              <a:xfrm>
                <a:off x="6300192" y="4437112"/>
                <a:ext cx="2157413" cy="50380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sz="1500" b="1" spc="-150" dirty="0">
                    <a:latin typeface="+mj-ea"/>
                    <a:ea typeface="+mj-ea"/>
                  </a:rPr>
                  <a:t>가톨릭사회복지</a:t>
                </a:r>
                <a:endParaRPr lang="en-US" altLang="ko-KR" sz="1500" b="1" spc="-150" dirty="0">
                  <a:latin typeface="+mj-ea"/>
                  <a:ea typeface="+mj-ea"/>
                </a:endParaRPr>
              </a:p>
              <a:p>
                <a:pPr algn="ctr"/>
                <a:r>
                  <a:rPr lang="ko-KR" altLang="en-US" sz="1500" b="1" spc="-150" dirty="0">
                    <a:latin typeface="+mj-ea"/>
                    <a:ea typeface="+mj-ea"/>
                  </a:rPr>
                  <a:t>보육자문위원회</a:t>
                </a:r>
                <a:endParaRPr lang="en-US" altLang="ko-KR" sz="1500" b="1" spc="-150" dirty="0">
                  <a:latin typeface="+mj-ea"/>
                  <a:ea typeface="+mj-ea"/>
                </a:endParaRPr>
              </a:p>
            </p:txBody>
          </p:sp>
          <p:sp>
            <p:nvSpPr>
              <p:cNvPr id="14" name="AutoShape 14"/>
              <p:cNvSpPr>
                <a:spLocks noChangeArrowheads="1"/>
              </p:cNvSpPr>
              <p:nvPr/>
            </p:nvSpPr>
            <p:spPr bwMode="auto">
              <a:xfrm>
                <a:off x="6300192" y="5013176"/>
                <a:ext cx="2157413" cy="50380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sz="1500" b="1" spc="-150" dirty="0">
                    <a:latin typeface="+mj-ea"/>
                    <a:ea typeface="+mj-ea"/>
                  </a:rPr>
                  <a:t>자원봉사센터</a:t>
                </a:r>
                <a:endParaRPr lang="en-US" altLang="ko-KR" sz="1500" b="1" spc="-150" dirty="0">
                  <a:latin typeface="+mj-ea"/>
                  <a:ea typeface="+mj-ea"/>
                </a:endParaRPr>
              </a:p>
              <a:p>
                <a:pPr algn="ctr"/>
                <a:r>
                  <a:rPr lang="ko-KR" altLang="en-US" sz="1500" b="1" spc="-150" dirty="0">
                    <a:latin typeface="+mj-ea"/>
                    <a:ea typeface="+mj-ea"/>
                  </a:rPr>
                  <a:t>자문위원회</a:t>
                </a:r>
                <a:endParaRPr lang="en-US" altLang="ko-KR" sz="1500" b="1" spc="-150" dirty="0">
                  <a:latin typeface="+mj-ea"/>
                  <a:ea typeface="+mj-ea"/>
                </a:endParaRPr>
              </a:p>
            </p:txBody>
          </p:sp>
          <p:sp>
            <p:nvSpPr>
              <p:cNvPr id="15" name="오른쪽 대괄호 14"/>
              <p:cNvSpPr/>
              <p:nvPr/>
            </p:nvSpPr>
            <p:spPr>
              <a:xfrm>
                <a:off x="2627437" y="4076762"/>
                <a:ext cx="215900" cy="1296803"/>
              </a:xfrm>
              <a:prstGeom prst="rightBracket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 spc="-150">
                  <a:latin typeface="+mj-ea"/>
                  <a:ea typeface="+mj-ea"/>
                </a:endParaRPr>
              </a:p>
            </p:txBody>
          </p:sp>
          <p:sp>
            <p:nvSpPr>
              <p:cNvPr id="16" name="왼쪽 대괄호 15"/>
              <p:cNvSpPr/>
              <p:nvPr/>
            </p:nvSpPr>
            <p:spPr>
              <a:xfrm>
                <a:off x="6083424" y="2348222"/>
                <a:ext cx="217488" cy="792049"/>
              </a:xfrm>
              <a:prstGeom prst="leftBracket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 spc="-150">
                  <a:latin typeface="+mj-ea"/>
                  <a:ea typeface="+mj-ea"/>
                </a:endParaRPr>
              </a:p>
            </p:txBody>
          </p:sp>
          <p:sp>
            <p:nvSpPr>
              <p:cNvPr id="17" name="왼쪽 대괄호 16"/>
              <p:cNvSpPr/>
              <p:nvPr/>
            </p:nvSpPr>
            <p:spPr>
              <a:xfrm>
                <a:off x="6083424" y="4076762"/>
                <a:ext cx="144463" cy="1296803"/>
              </a:xfrm>
              <a:prstGeom prst="leftBracket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b="1" spc="-150">
                  <a:latin typeface="+mj-ea"/>
                  <a:ea typeface="+mj-ea"/>
                </a:endParaRPr>
              </a:p>
            </p:txBody>
          </p:sp>
          <p:cxnSp>
            <p:nvCxnSpPr>
              <p:cNvPr id="18" name="직선 연결선 17"/>
              <p:cNvCxnSpPr>
                <a:stCxn id="11" idx="3"/>
                <a:endCxn id="16" idx="1"/>
              </p:cNvCxnSpPr>
              <p:nvPr/>
            </p:nvCxnSpPr>
            <p:spPr>
              <a:xfrm flipV="1">
                <a:off x="2624957" y="2744246"/>
                <a:ext cx="3458467" cy="38546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직선 연결선 18"/>
              <p:cNvCxnSpPr>
                <a:endCxn id="13" idx="1"/>
              </p:cNvCxnSpPr>
              <p:nvPr/>
            </p:nvCxnSpPr>
            <p:spPr>
              <a:xfrm flipV="1">
                <a:off x="2624262" y="4689450"/>
                <a:ext cx="3676650" cy="0"/>
              </a:xfrm>
              <a:prstGeom prst="line">
                <a:avLst/>
              </a:prstGeom>
              <a:ln w="1905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AutoShape 14"/>
              <p:cNvSpPr>
                <a:spLocks noChangeArrowheads="1"/>
              </p:cNvSpPr>
              <p:nvPr/>
            </p:nvSpPr>
            <p:spPr bwMode="auto">
              <a:xfrm>
                <a:off x="467544" y="3861048"/>
                <a:ext cx="2157413" cy="50380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b="1" spc="-150">
                    <a:latin typeface="+mj-ea"/>
                    <a:ea typeface="+mj-ea"/>
                  </a:rPr>
                  <a:t>인사위원회</a:t>
                </a:r>
                <a:endParaRPr lang="en-US" altLang="ko-KR" b="1" spc="-150">
                  <a:latin typeface="+mj-ea"/>
                  <a:ea typeface="+mj-ea"/>
                </a:endParaRPr>
              </a:p>
            </p:txBody>
          </p:sp>
          <p:sp>
            <p:nvSpPr>
              <p:cNvPr id="21" name="AutoShape 14"/>
              <p:cNvSpPr>
                <a:spLocks noChangeArrowheads="1"/>
              </p:cNvSpPr>
              <p:nvPr/>
            </p:nvSpPr>
            <p:spPr bwMode="auto">
              <a:xfrm>
                <a:off x="467544" y="4437112"/>
                <a:ext cx="2157413" cy="50380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b="1" spc="-150">
                    <a:latin typeface="+mj-ea"/>
                    <a:ea typeface="+mj-ea"/>
                  </a:rPr>
                  <a:t>배분위원회</a:t>
                </a:r>
                <a:endParaRPr lang="en-US" altLang="ko-KR" b="1" spc="-150">
                  <a:latin typeface="+mj-ea"/>
                  <a:ea typeface="+mj-ea"/>
                </a:endParaRPr>
              </a:p>
            </p:txBody>
          </p:sp>
          <p:sp>
            <p:nvSpPr>
              <p:cNvPr id="22" name="AutoShape 14"/>
              <p:cNvSpPr>
                <a:spLocks noChangeArrowheads="1"/>
              </p:cNvSpPr>
              <p:nvPr/>
            </p:nvSpPr>
            <p:spPr bwMode="auto">
              <a:xfrm>
                <a:off x="467544" y="5013176"/>
                <a:ext cx="2157413" cy="503804"/>
              </a:xfrm>
              <a:prstGeom prst="roundRect">
                <a:avLst>
                  <a:gd name="adj" fmla="val 16667"/>
                </a:avLst>
              </a:prstGeom>
              <a:ln>
                <a:headEnd/>
                <a:tailEnd/>
              </a:ln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ko-KR" altLang="en-US" b="1" spc="-150">
                    <a:latin typeface="+mj-ea"/>
                    <a:ea typeface="+mj-ea"/>
                  </a:rPr>
                  <a:t>고충처리위원회</a:t>
                </a:r>
                <a:endParaRPr lang="en-US" altLang="ko-KR" b="1" spc="-150">
                  <a:latin typeface="+mj-ea"/>
                  <a:ea typeface="+mj-ea"/>
                </a:endParaRPr>
              </a:p>
            </p:txBody>
          </p:sp>
        </p:grpSp>
        <p:sp>
          <p:nvSpPr>
            <p:cNvPr id="7" name="AutoShape 14"/>
            <p:cNvSpPr>
              <a:spLocks noChangeArrowheads="1"/>
            </p:cNvSpPr>
            <p:nvPr/>
          </p:nvSpPr>
          <p:spPr bwMode="auto">
            <a:xfrm>
              <a:off x="467544" y="1916832"/>
              <a:ext cx="2157412" cy="380557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+mj-ea"/>
                  <a:ea typeface="+mj-ea"/>
                </a:rPr>
                <a:t>노사협의회</a:t>
              </a:r>
              <a:endParaRPr lang="en-US" altLang="ko-KR" b="1" spc="-15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43" name="Picture 2" descr="D:\교육담당\행정관련양식\서울가톨릭사회복지회로고\서울가톨릭사회복지회_C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3350"/>
            <a:ext cx="1543497" cy="38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823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34</Words>
  <Application>Microsoft Office PowerPoint</Application>
  <PresentationFormat>화면 슬라이드 쇼(4:3)</PresentationFormat>
  <Paragraphs>24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서울가톨릭사회복지회 조직도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서울가톨릭사회복지회</dc:title>
  <dc:creator>Microsoft Corporation</dc:creator>
  <cp:lastModifiedBy>김태환</cp:lastModifiedBy>
  <cp:revision>220</cp:revision>
  <cp:lastPrinted>2015-06-12T05:21:30Z</cp:lastPrinted>
  <dcterms:created xsi:type="dcterms:W3CDTF">2006-10-05T04:04:58Z</dcterms:created>
  <dcterms:modified xsi:type="dcterms:W3CDTF">2015-09-10T01:38:40Z</dcterms:modified>
</cp:coreProperties>
</file>