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2" r:id="rId13"/>
    <p:sldId id="273" r:id="rId14"/>
    <p:sldId id="274" r:id="rId15"/>
    <p:sldId id="275" r:id="rId16"/>
    <p:sldId id="278" r:id="rId17"/>
    <p:sldId id="282" r:id="rId18"/>
    <p:sldId id="283" r:id="rId19"/>
    <p:sldId id="284" r:id="rId20"/>
    <p:sldId id="286" r:id="rId21"/>
    <p:sldId id="287" r:id="rId22"/>
    <p:sldId id="288" r:id="rId23"/>
    <p:sldId id="285" r:id="rId24"/>
    <p:sldId id="290" r:id="rId25"/>
    <p:sldId id="289" r:id="rId26"/>
    <p:sldId id="292" r:id="rId27"/>
    <p:sldId id="291" r:id="rId28"/>
    <p:sldId id="277" r:id="rId29"/>
    <p:sldId id="279" r:id="rId30"/>
    <p:sldId id="281" r:id="rId31"/>
  </p:sldIdLst>
  <p:sldSz cx="9144000" cy="6858000" type="screen4x3"/>
  <p:notesSz cx="6797675" cy="9926638"/>
  <p:embeddedFontLst>
    <p:embeddedFont>
      <p:font typeface="나눔고딕" pitchFamily="50" charset="-127"/>
      <p:regular r:id="rId34"/>
      <p:bold r:id="rId35"/>
    </p:embeddedFont>
    <p:embeddedFont>
      <p:font typeface="한컴바탕" pitchFamily="18" charset="2"/>
      <p:regular r:id="rId36"/>
    </p:embeddedFont>
    <p:embeddedFont>
      <p:font typeface="맑은 고딕" pitchFamily="50" charset="-127"/>
      <p:regular r:id="rId37"/>
      <p:bold r:id="rId38"/>
    </p:embeddedFont>
    <p:embeddedFont>
      <p:font typeface="Wingdings 2" pitchFamily="18" charset="2"/>
      <p:regular r:id="rId39"/>
    </p:embeddedFont>
    <p:embeddedFont>
      <p:font typeface="Constantia" pitchFamily="18" charset="0"/>
      <p:regular r:id="rId40"/>
      <p:bold r:id="rId41"/>
      <p:italic r:id="rId42"/>
      <p:boldItalic r:id="rId43"/>
    </p:embeddedFont>
    <p:embeddedFont>
      <p:font typeface="Calibri" pitchFamily="34" charset="0"/>
      <p:regular r:id="rId44"/>
      <p:bold r:id="rId45"/>
      <p:italic r:id="rId46"/>
      <p:boldItalic r:id="rId47"/>
    </p:embeddedFont>
    <p:embeddedFont>
      <p:font typeface="HY중고딕" pitchFamily="18" charset="-127"/>
      <p:regular r:id="rId48"/>
    </p:embeddedFont>
    <p:embeddedFont>
      <p:font typeface="HY신명조" pitchFamily="18" charset="-127"/>
      <p:regular r:id="rId4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F3F37-76A8-42AF-BDBD-06B5F6760355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58EF2-EF70-4068-ACFF-99F915C0B3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3754CF-6CB0-4CD2-BBE3-B3330DCA42B4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A86386-4DE8-417A-8F67-0DAC21B163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A86386-4DE8-417A-8F67-0DAC21B163F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한쪽 모서리는 잘리고 다른 쪽 모서리는 둥근 사각형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각 삼각형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10" name="자유형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45750A4-CEF8-48EC-BA86-75D960835942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43A72FF-0EEB-4E15-9150-18132154627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자유형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자유형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1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1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1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1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blog.naver.com/lighthark?Redirect=Log&amp;logNo=6018722839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/>
          <p:cNvGrpSpPr/>
          <p:nvPr/>
        </p:nvGrpSpPr>
        <p:grpSpPr>
          <a:xfrm>
            <a:off x="248544" y="714356"/>
            <a:ext cx="8538299" cy="5987233"/>
            <a:chOff x="248544" y="714356"/>
            <a:chExt cx="8538299" cy="5987233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928662" y="714356"/>
              <a:ext cx="7215238" cy="642942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8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2014</a:t>
              </a:r>
              <a:r>
                <a:rPr lang="ko-KR" altLang="en-US" sz="28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년 서울대교구 교구장 사목교서 해설</a:t>
              </a:r>
              <a:endParaRPr lang="ko-KR" altLang="en-US" sz="2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1000100" y="1571612"/>
              <a:ext cx="1785950" cy="571504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기본적 이해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8" name="오른쪽 화살표 7"/>
            <p:cNvSpPr/>
            <p:nvPr/>
          </p:nvSpPr>
          <p:spPr>
            <a:xfrm>
              <a:off x="2928926" y="1785926"/>
              <a:ext cx="285752" cy="214314"/>
            </a:xfrm>
            <a:prstGeom prst="rightArrow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3357555" y="1571612"/>
              <a:ext cx="4786346" cy="647700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사목지침과 사목교서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(pastoral letters)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란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?</a:t>
              </a: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248544" y="2428868"/>
              <a:ext cx="8538299" cy="4272721"/>
              <a:chOff x="791502" y="1196975"/>
              <a:chExt cx="8173111" cy="5514057"/>
            </a:xfrm>
          </p:grpSpPr>
          <p:sp>
            <p:nvSpPr>
              <p:cNvPr id="11" name="AutoShape 19"/>
              <p:cNvSpPr>
                <a:spLocks noChangeArrowheads="1"/>
              </p:cNvSpPr>
              <p:nvPr/>
            </p:nvSpPr>
            <p:spPr bwMode="auto">
              <a:xfrm>
                <a:off x="4284663" y="4292600"/>
                <a:ext cx="1150937" cy="360363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2" name="PubCross"/>
              <p:cNvSpPr>
                <a:spLocks noEditPoints="1" noChangeArrowheads="1"/>
              </p:cNvSpPr>
              <p:nvPr/>
            </p:nvSpPr>
            <p:spPr bwMode="auto">
              <a:xfrm>
                <a:off x="827088" y="1196975"/>
                <a:ext cx="8137525" cy="5472113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 w="9525">
                <a:solidFill>
                  <a:schemeClr val="bg2">
                    <a:lumMod val="90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3" name="PubCross"/>
              <p:cNvSpPr>
                <a:spLocks noEditPoints="1" noChangeArrowheads="1"/>
              </p:cNvSpPr>
              <p:nvPr/>
            </p:nvSpPr>
            <p:spPr bwMode="auto">
              <a:xfrm>
                <a:off x="2124075" y="2133600"/>
                <a:ext cx="5472113" cy="3673004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9525">
                <a:solidFill>
                  <a:schemeClr val="bg2">
                    <a:lumMod val="75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4" name="PubCross"/>
              <p:cNvSpPr>
                <a:spLocks noEditPoints="1" noChangeArrowheads="1"/>
              </p:cNvSpPr>
              <p:nvPr/>
            </p:nvSpPr>
            <p:spPr bwMode="auto">
              <a:xfrm>
                <a:off x="3419475" y="3040825"/>
                <a:ext cx="2881313" cy="1756598"/>
              </a:xfrm>
              <a:custGeom>
                <a:avLst/>
                <a:gdLst>
                  <a:gd name="G0" fmla="+- 0 0 0"/>
                  <a:gd name="G1" fmla="+- 5400 0 0"/>
                  <a:gd name="G2" fmla="+- 21600 0 5400"/>
                  <a:gd name="G3" fmla="+- 5400 0 0"/>
                  <a:gd name="G4" fmla="+- 21600 0 5400"/>
                  <a:gd name="T0" fmla="*/ 10800 w 21600"/>
                  <a:gd name="T1" fmla="*/ 0 h 21600"/>
                  <a:gd name="T2" fmla="*/ 0 w 21600"/>
                  <a:gd name="T3" fmla="*/ 10800 h 21600"/>
                  <a:gd name="T4" fmla="*/ 10800 w 21600"/>
                  <a:gd name="T5" fmla="*/ 21600 h 21600"/>
                  <a:gd name="T6" fmla="*/ 21600 w 21600"/>
                  <a:gd name="T7" fmla="*/ 10800 h 21600"/>
                  <a:gd name="T8" fmla="*/ G1 w 21600"/>
                  <a:gd name="T9" fmla="*/ G3 h 21600"/>
                  <a:gd name="T10" fmla="*/ G2 w 21600"/>
                  <a:gd name="T11" fmla="*/ G4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5400" y="0"/>
                    </a:moveTo>
                    <a:lnTo>
                      <a:pt x="5400" y="5400"/>
                    </a:lnTo>
                    <a:lnTo>
                      <a:pt x="0" y="5400"/>
                    </a:lnTo>
                    <a:lnTo>
                      <a:pt x="0" y="16200"/>
                    </a:lnTo>
                    <a:lnTo>
                      <a:pt x="5400" y="16200"/>
                    </a:ln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16200" y="16200"/>
                    </a:lnTo>
                    <a:lnTo>
                      <a:pt x="21600" y="16200"/>
                    </a:lnTo>
                    <a:lnTo>
                      <a:pt x="21600" y="5400"/>
                    </a:lnTo>
                    <a:lnTo>
                      <a:pt x="16200" y="5400"/>
                    </a:lnTo>
                    <a:lnTo>
                      <a:pt x="16200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9525">
                <a:solidFill>
                  <a:schemeClr val="bg2">
                    <a:lumMod val="50000"/>
                  </a:schemeClr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5" name="Text Box 9"/>
              <p:cNvSpPr txBox="1">
                <a:spLocks noChangeArrowheads="1"/>
              </p:cNvSpPr>
              <p:nvPr/>
            </p:nvSpPr>
            <p:spPr bwMode="auto">
              <a:xfrm>
                <a:off x="3419475" y="1341438"/>
                <a:ext cx="2881313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세계교회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보편 법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교회법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)  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총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제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7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권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1752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조</a:t>
                </a:r>
                <a:r>
                  <a:rPr lang="ko-KR" altLang="en-US" dirty="0">
                    <a:latin typeface="나눔고딕" pitchFamily="50" charset="-127"/>
                    <a:ea typeface="나눔고딕" pitchFamily="50" charset="-127"/>
                  </a:rPr>
                  <a:t> </a:t>
                </a:r>
              </a:p>
            </p:txBody>
          </p:sp>
          <p:sp>
            <p:nvSpPr>
              <p:cNvPr id="16" name="Text Box 10"/>
              <p:cNvSpPr txBox="1">
                <a:spLocks noChangeArrowheads="1"/>
              </p:cNvSpPr>
              <p:nvPr/>
            </p:nvSpPr>
            <p:spPr bwMode="auto">
              <a:xfrm>
                <a:off x="791502" y="2781301"/>
                <a:ext cx="972223" cy="2447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하느님의 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법에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 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 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근원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교회가 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제정한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법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)</a:t>
                </a:r>
                <a:endParaRPr lang="ko-KR" altLang="en-US" b="1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17" name="Text Box 11"/>
              <p:cNvSpPr txBox="1">
                <a:spLocks noChangeArrowheads="1"/>
              </p:cNvSpPr>
              <p:nvPr/>
            </p:nvSpPr>
            <p:spPr bwMode="auto">
              <a:xfrm>
                <a:off x="7582802" y="2708275"/>
                <a:ext cx="1237374" cy="26654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하느님의 자연법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= </a:t>
                </a:r>
                <a:r>
                  <a:rPr lang="en-US" altLang="ko-KR" b="1" dirty="0" smtClean="0">
                    <a:latin typeface="나눔고딕" pitchFamily="50" charset="-127"/>
                    <a:ea typeface="나눔고딕" pitchFamily="50" charset="-127"/>
                  </a:rPr>
                  <a:t>               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양심                         하느님의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실정법 </a:t>
                </a:r>
                <a:r>
                  <a:rPr lang="en-US" altLang="ko-KR" b="1" dirty="0">
                    <a:latin typeface="나눔고딕" pitchFamily="50" charset="-127"/>
                    <a:ea typeface="나눔고딕" pitchFamily="50" charset="-127"/>
                  </a:rPr>
                  <a:t>=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계명</a:t>
                </a:r>
              </a:p>
            </p:txBody>
          </p:sp>
          <p:sp>
            <p:nvSpPr>
              <p:cNvPr id="18" name="Text Box 12"/>
              <p:cNvSpPr txBox="1">
                <a:spLocks noChangeArrowheads="1"/>
              </p:cNvSpPr>
              <p:nvPr/>
            </p:nvSpPr>
            <p:spPr bwMode="auto">
              <a:xfrm>
                <a:off x="3348038" y="5876925"/>
                <a:ext cx="3095625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목적 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: 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그리스도의 사명 수행   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복음선포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)</a:t>
                </a:r>
              </a:p>
            </p:txBody>
          </p:sp>
          <p:sp>
            <p:nvSpPr>
              <p:cNvPr id="19" name="Text Box 13"/>
              <p:cNvSpPr txBox="1">
                <a:spLocks noChangeArrowheads="1"/>
              </p:cNvSpPr>
              <p:nvPr/>
            </p:nvSpPr>
            <p:spPr bwMode="auto">
              <a:xfrm>
                <a:off x="3492500" y="2205038"/>
                <a:ext cx="2735263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각국 교회의 개별 법            </a:t>
                </a:r>
                <a:r>
                  <a:rPr lang="ko-KR" altLang="en-US" b="1" dirty="0" smtClean="0">
                    <a:solidFill>
                      <a:srgbClr val="C00000"/>
                    </a:solidFill>
                    <a:latin typeface="나눔고딕" pitchFamily="50" charset="-127"/>
                    <a:ea typeface="나눔고딕" pitchFamily="50" charset="-127"/>
                  </a:rPr>
                  <a:t>한국 </a:t>
                </a:r>
                <a:r>
                  <a:rPr lang="ko-KR" altLang="en-US" b="1" dirty="0">
                    <a:solidFill>
                      <a:srgbClr val="C00000"/>
                    </a:solidFill>
                    <a:latin typeface="나눔고딕" pitchFamily="50" charset="-127"/>
                    <a:ea typeface="나눔고딕" pitchFamily="50" charset="-127"/>
                  </a:rPr>
                  <a:t>천주교 사목 지침서</a:t>
                </a:r>
              </a:p>
            </p:txBody>
          </p:sp>
          <p:sp>
            <p:nvSpPr>
              <p:cNvPr id="20" name="Text Box 14"/>
              <p:cNvSpPr txBox="1">
                <a:spLocks noChangeArrowheads="1"/>
              </p:cNvSpPr>
              <p:nvPr/>
            </p:nvSpPr>
            <p:spPr bwMode="auto">
              <a:xfrm>
                <a:off x="2231353" y="3068638"/>
                <a:ext cx="972223" cy="17287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각국의 고유한 문화전통         사회여건</a:t>
                </a:r>
              </a:p>
            </p:txBody>
          </p:sp>
          <p:sp>
            <p:nvSpPr>
              <p:cNvPr id="21" name="Text Box 15"/>
              <p:cNvSpPr txBox="1">
                <a:spLocks noChangeArrowheads="1"/>
              </p:cNvSpPr>
              <p:nvPr/>
            </p:nvSpPr>
            <p:spPr bwMode="auto">
              <a:xfrm>
                <a:off x="6601793" y="3068638"/>
                <a:ext cx="707071" cy="15843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보편 법에              근원</a:t>
                </a:r>
                <a:endParaRPr lang="ko-KR" altLang="en-US" b="1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22" name="Text Box 16"/>
              <p:cNvSpPr txBox="1">
                <a:spLocks noChangeArrowheads="1"/>
              </p:cNvSpPr>
              <p:nvPr/>
            </p:nvSpPr>
            <p:spPr bwMode="auto">
              <a:xfrm>
                <a:off x="3492500" y="4941889"/>
                <a:ext cx="2808288" cy="8341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한국천주교주교회의 입법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(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총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256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조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, 1995</a:t>
                </a:r>
                <a:r>
                  <a:rPr lang="ko-KR" altLang="en-US" b="1">
                    <a:latin typeface="나눔고딕" pitchFamily="50" charset="-127"/>
                    <a:ea typeface="나눔고딕" pitchFamily="50" charset="-127"/>
                  </a:rPr>
                  <a:t>년</a:t>
                </a:r>
                <a:r>
                  <a:rPr lang="en-US" altLang="ko-KR" b="1">
                    <a:latin typeface="나눔고딕" pitchFamily="50" charset="-127"/>
                    <a:ea typeface="나눔고딕" pitchFamily="50" charset="-127"/>
                  </a:rPr>
                  <a:t>)</a:t>
                </a:r>
              </a:p>
            </p:txBody>
          </p:sp>
          <p:sp>
            <p:nvSpPr>
              <p:cNvPr id="23" name="Text Box 18"/>
              <p:cNvSpPr txBox="1">
                <a:spLocks noChangeArrowheads="1"/>
              </p:cNvSpPr>
              <p:nvPr/>
            </p:nvSpPr>
            <p:spPr bwMode="auto">
              <a:xfrm>
                <a:off x="3995738" y="3225213"/>
                <a:ext cx="1728787" cy="11915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각 교구 </a:t>
                </a:r>
                <a:r>
                  <a:rPr lang="ko-KR" altLang="en-US" b="1" dirty="0" smtClean="0">
                    <a:latin typeface="나눔고딕" pitchFamily="50" charset="-127"/>
                    <a:ea typeface="나눔고딕" pitchFamily="50" charset="-127"/>
                  </a:rPr>
                  <a:t>개별 법 각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교구장 입법</a:t>
                </a:r>
                <a:r>
                  <a:rPr lang="ko-KR" altLang="en-US" b="1" dirty="0">
                    <a:solidFill>
                      <a:srgbClr val="FFC000"/>
                    </a:solidFill>
                    <a:latin typeface="나눔고딕" pitchFamily="50" charset="-127"/>
                    <a:ea typeface="나눔고딕" pitchFamily="50" charset="-127"/>
                  </a:rPr>
                  <a:t>사목지침서 </a:t>
                </a:r>
                <a:r>
                  <a:rPr lang="ko-KR" altLang="en-US" b="1" dirty="0">
                    <a:latin typeface="나눔고딕" pitchFamily="50" charset="-127"/>
                    <a:ea typeface="나눔고딕" pitchFamily="50" charset="-127"/>
                  </a:rPr>
                  <a:t> </a:t>
                </a:r>
              </a:p>
            </p:txBody>
          </p:sp>
          <p:sp>
            <p:nvSpPr>
              <p:cNvPr id="24" name="AutoShape 21"/>
              <p:cNvSpPr>
                <a:spLocks noChangeArrowheads="1"/>
              </p:cNvSpPr>
              <p:nvPr/>
            </p:nvSpPr>
            <p:spPr bwMode="auto">
              <a:xfrm>
                <a:off x="4211638" y="4365625"/>
                <a:ext cx="1296987" cy="426861"/>
              </a:xfrm>
              <a:prstGeom prst="roundRect">
                <a:avLst>
                  <a:gd name="adj" fmla="val 16667"/>
                </a:avLst>
              </a:prstGeom>
              <a:solidFill>
                <a:schemeClr val="bg2">
                  <a:lumMod val="25000"/>
                </a:schemeClr>
              </a:solidFill>
              <a:ln w="9525">
                <a:solidFill>
                  <a:schemeClr val="bg2">
                    <a:lumMod val="25000"/>
                  </a:schemeClr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none" anchor="ctr"/>
              <a:lstStyle/>
              <a:p>
                <a:endParaRPr lang="ko-KR" altLang="en-US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25" name="Text Box 22"/>
              <p:cNvSpPr txBox="1">
                <a:spLocks noChangeArrowheads="1"/>
              </p:cNvSpPr>
              <p:nvPr/>
            </p:nvSpPr>
            <p:spPr bwMode="auto">
              <a:xfrm>
                <a:off x="4211638" y="4365625"/>
                <a:ext cx="1296987" cy="4766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ko-KR" altLang="en-US" b="1" dirty="0">
                    <a:solidFill>
                      <a:srgbClr val="FFFF00"/>
                    </a:solidFill>
                    <a:latin typeface="나눔고딕" pitchFamily="50" charset="-127"/>
                    <a:ea typeface="나눔고딕" pitchFamily="50" charset="-127"/>
                  </a:rPr>
                  <a:t>사목교서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그룹 44"/>
          <p:cNvGrpSpPr/>
          <p:nvPr/>
        </p:nvGrpSpPr>
        <p:grpSpPr>
          <a:xfrm>
            <a:off x="357158" y="785794"/>
            <a:ext cx="8572560" cy="5934112"/>
            <a:chOff x="357158" y="785794"/>
            <a:chExt cx="8572560" cy="5934112"/>
          </a:xfrm>
        </p:grpSpPr>
        <p:cxnSp>
          <p:nvCxnSpPr>
            <p:cNvPr id="44" name="직선 연결선 43"/>
            <p:cNvCxnSpPr>
              <a:stCxn id="2" idx="2"/>
              <a:endCxn id="8" idx="0"/>
            </p:cNvCxnSpPr>
            <p:nvPr/>
          </p:nvCxnSpPr>
          <p:spPr>
            <a:xfrm rot="5400000">
              <a:off x="-785850" y="3250405"/>
              <a:ext cx="40719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/>
            <p:cNvCxnSpPr/>
            <p:nvPr/>
          </p:nvCxnSpPr>
          <p:spPr>
            <a:xfrm>
              <a:off x="2143108" y="5500702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>
              <a:off x="2143108" y="3714752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>
              <a:off x="2143108" y="2714620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>
              <a:stCxn id="5" idx="3"/>
            </p:cNvCxnSpPr>
            <p:nvPr/>
          </p:nvCxnSpPr>
          <p:spPr>
            <a:xfrm>
              <a:off x="2143108" y="1714488"/>
              <a:ext cx="57150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모서리가 둥근 직사각형 1"/>
            <p:cNvSpPr/>
            <p:nvPr/>
          </p:nvSpPr>
          <p:spPr>
            <a:xfrm>
              <a:off x="357158" y="785794"/>
              <a:ext cx="1785950" cy="428628"/>
            </a:xfrm>
            <a:prstGeom prst="round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기본적 이해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3" name="AutoShape 8"/>
            <p:cNvSpPr>
              <a:spLocks noChangeArrowheads="1"/>
            </p:cNvSpPr>
            <p:nvPr/>
          </p:nvSpPr>
          <p:spPr bwMode="auto">
            <a:xfrm>
              <a:off x="3000364" y="785794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교황문서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Litterae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Papales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청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공식문서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4" name="오른쪽 화살표 3"/>
            <p:cNvSpPr/>
            <p:nvPr/>
          </p:nvSpPr>
          <p:spPr>
            <a:xfrm>
              <a:off x="2428860" y="928670"/>
              <a:ext cx="285752" cy="214314"/>
            </a:xfrm>
            <a:prstGeom prst="rightArrow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357158" y="1500174"/>
              <a:ext cx="1785950" cy="428628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내용면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357158" y="2500306"/>
              <a:ext cx="1785950" cy="428628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입법자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357158" y="3500438"/>
              <a:ext cx="1785950" cy="428628"/>
            </a:xfrm>
            <a:prstGeom prst="round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적용범위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357158" y="5286388"/>
              <a:ext cx="1785950" cy="428628"/>
            </a:xfrm>
            <a:prstGeom prst="roundRect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분    류</a:t>
              </a:r>
              <a:endParaRPr lang="ko-KR" altLang="en-US" sz="20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3000364" y="1285860"/>
              <a:ext cx="5143536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90000"/>
              </a:schemeClr>
            </a:solidFill>
            <a:ln w="9525">
              <a:solidFill>
                <a:schemeClr val="bg2">
                  <a:lumMod val="9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신앙과 도덕을 가르치기 위한 문서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3000364" y="1785926"/>
              <a:ext cx="5143536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90000"/>
              </a:schemeClr>
            </a:solidFill>
            <a:ln w="9525">
              <a:solidFill>
                <a:schemeClr val="bg2">
                  <a:lumMod val="9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교회와 신자들의 통치에 관한 규율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1" name="AutoShape 8"/>
            <p:cNvSpPr>
              <a:spLocks noChangeArrowheads="1"/>
            </p:cNvSpPr>
            <p:nvPr/>
          </p:nvSpPr>
          <p:spPr bwMode="auto">
            <a:xfrm>
              <a:off x="3000364" y="2285992"/>
              <a:ext cx="3929090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Constitutio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auto">
            <a:xfrm>
              <a:off x="3000364" y="2786058"/>
              <a:ext cx="3929090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75000"/>
              </a:schemeClr>
            </a:solidFill>
            <a:ln w="9525">
              <a:solidFill>
                <a:schemeClr val="bg2">
                  <a:lumMod val="7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교황청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해당 기관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Decreta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3" name="AutoShape 8"/>
            <p:cNvSpPr>
              <a:spLocks noChangeArrowheads="1"/>
            </p:cNvSpPr>
            <p:nvPr/>
          </p:nvSpPr>
          <p:spPr bwMode="auto">
            <a:xfrm>
              <a:off x="3000364" y="3286124"/>
              <a:ext cx="4572032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50000"/>
              </a:schemeClr>
            </a:solidFill>
            <a:ln w="95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보편교회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Generales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3000364" y="3786190"/>
              <a:ext cx="4572032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50000"/>
              </a:schemeClr>
            </a:solidFill>
            <a:ln w="9525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개별</a:t>
              </a:r>
              <a:r>
                <a:rPr lang="ko-KR" altLang="en-US" b="1" dirty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적 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사안이나 사람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Paticulares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auto">
            <a:xfrm>
              <a:off x="3000364" y="4286256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교황령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Constitutio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교황의 최고권위 문서</a:t>
              </a:r>
              <a:endPara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6" name="AutoShape 8"/>
            <p:cNvSpPr>
              <a:spLocks noChangeArrowheads="1"/>
            </p:cNvSpPr>
            <p:nvPr/>
          </p:nvSpPr>
          <p:spPr bwMode="auto">
            <a:xfrm>
              <a:off x="3000364" y="4786322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자의교서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Motu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Proprio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행정에 관한 문서</a:t>
              </a:r>
              <a:endPara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3000364" y="5286388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서한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Litterae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Apostolicae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시성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주교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추기경</a:t>
              </a:r>
              <a:r>
                <a:rPr lang="en-US" altLang="ko-KR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</a:t>
              </a:r>
              <a:r>
                <a:rPr lang="ko-KR" altLang="en-US" sz="1200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교구 등 청원</a:t>
              </a:r>
              <a:endParaRPr lang="en-US" altLang="ko-KR" sz="12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8" name="AutoShape 8"/>
            <p:cNvSpPr>
              <a:spLocks noChangeArrowheads="1"/>
            </p:cNvSpPr>
            <p:nvPr/>
          </p:nvSpPr>
          <p:spPr bwMode="auto">
            <a:xfrm>
              <a:off x="3000364" y="5786454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회칙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Encyclica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):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교리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규율에 관한 문서</a:t>
              </a:r>
              <a:endPara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19" name="AutoShape 8"/>
            <p:cNvSpPr>
              <a:spLocks noChangeArrowheads="1"/>
            </p:cNvSpPr>
            <p:nvPr/>
          </p:nvSpPr>
          <p:spPr bwMode="auto">
            <a:xfrm>
              <a:off x="3000364" y="6286520"/>
              <a:ext cx="5929354" cy="433386"/>
            </a:xfrm>
            <a:prstGeom prst="roundRect">
              <a:avLst>
                <a:gd name="adj" fmla="val 16667"/>
              </a:avLst>
            </a:prstGeom>
            <a:solidFill>
              <a:schemeClr val="bg2">
                <a:lumMod val="25000"/>
              </a:schemeClr>
            </a:solidFill>
            <a:ln w="952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algn="ctr"/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강론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Homilia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)·</a:t>
              </a:r>
              <a:r>
                <a:rPr lang="ko-KR" altLang="en-US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서한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(</a:t>
              </a:r>
              <a:r>
                <a:rPr lang="en-US" altLang="ko-KR" b="1" dirty="0" err="1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Allocutio</a:t>
              </a:r>
              <a:r>
                <a:rPr lang="en-US" altLang="ko-KR" b="1" dirty="0" smtClean="0">
                  <a:solidFill>
                    <a:srgbClr val="FFFF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</a:p>
          </p:txBody>
        </p:sp>
        <p:cxnSp>
          <p:nvCxnSpPr>
            <p:cNvPr id="21" name="직선 연결선 20"/>
            <p:cNvCxnSpPr>
              <a:stCxn id="9" idx="1"/>
            </p:cNvCxnSpPr>
            <p:nvPr/>
          </p:nvCxnSpPr>
          <p:spPr>
            <a:xfrm rot="10800000">
              <a:off x="2714612" y="1500179"/>
              <a:ext cx="285752" cy="2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10800000">
              <a:off x="2714612" y="2000240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 rot="5400000">
              <a:off x="2464579" y="1750207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 rot="10800000">
              <a:off x="2714612" y="4500570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 rot="10800000">
              <a:off x="2714612" y="4000504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 rot="10800000">
              <a:off x="2714612" y="3500438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 rot="10800000">
              <a:off x="2714612" y="3000372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 rot="10800000">
              <a:off x="2714612" y="2500306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 rot="10800000">
              <a:off x="2714612" y="6500834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 rot="10800000">
              <a:off x="2714612" y="6000768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/>
            <p:cNvCxnSpPr/>
            <p:nvPr/>
          </p:nvCxnSpPr>
          <p:spPr>
            <a:xfrm rot="10800000">
              <a:off x="2714612" y="5500702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rot="10800000">
              <a:off x="2714612" y="5000636"/>
              <a:ext cx="285752" cy="23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 rot="5400000">
              <a:off x="2465373" y="2749545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 rot="5400000">
              <a:off x="2465373" y="3749677"/>
              <a:ext cx="50006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/>
            <p:cNvCxnSpPr/>
            <p:nvPr/>
          </p:nvCxnSpPr>
          <p:spPr>
            <a:xfrm rot="5400000">
              <a:off x="1714480" y="5500702"/>
              <a:ext cx="200026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571472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AutoShape 8"/>
          <p:cNvSpPr>
            <a:spLocks noChangeArrowheads="1"/>
          </p:cNvSpPr>
          <p:nvPr/>
        </p:nvSpPr>
        <p:spPr bwMode="auto">
          <a:xfrm>
            <a:off x="3071802" y="785794"/>
            <a:ext cx="5572164" cy="43338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2011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~2020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선포의 배경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4" name="오른쪽 화살표 3"/>
          <p:cNvSpPr/>
          <p:nvPr/>
        </p:nvSpPr>
        <p:spPr>
          <a:xfrm>
            <a:off x="257173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3500430" y="3214686"/>
            <a:ext cx="2428892" cy="1000132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2011. 10.11</a:t>
            </a: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교황 자의 교서</a:t>
            </a:r>
            <a:endParaRPr lang="en-US" altLang="ko-KR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「믿음의 문」</a:t>
            </a: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71472" y="1285860"/>
            <a:ext cx="8072494" cy="42862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시대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가 교회의 장기정책 주제로 정한게 되었다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sz="14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5357818" y="1928802"/>
            <a:ext cx="3286148" cy="114300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제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13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차 세계주교대의원회의 개최</a:t>
            </a:r>
            <a:endParaRPr lang="en-US" altLang="ko-KR" sz="16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2012.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10. 7~28(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로마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algn="ctr"/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그리스도 신앙의 전수를 위한</a:t>
            </a:r>
            <a:endParaRPr lang="en-US" altLang="ko-KR" sz="1600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”</a:t>
            </a:r>
            <a:endParaRPr lang="ko-KR" altLang="en-US" sz="1600" b="1" dirty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571472" y="1785926"/>
            <a:ext cx="4000528" cy="121444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시대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</a:t>
            </a: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개념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선교 → 복음화 → 새로운 복음화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만민 선교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+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교회 자신의 복음화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열정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방법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새로운 표현</a:t>
            </a:r>
            <a:endParaRPr lang="ko-KR" altLang="en-US" sz="16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571472" y="4714884"/>
            <a:ext cx="4000528" cy="1928826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새로운 복음화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가 필요한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대 영역</a:t>
            </a:r>
            <a:endParaRPr lang="en-US" altLang="ko-KR" sz="1600" b="1" dirty="0" smtClean="0">
              <a:solidFill>
                <a:srgbClr val="FFCCFF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첫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문화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세속주의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상대주의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둘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사회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이민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세계화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민족혼재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셋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커뮤니케이션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과거와 미래 전망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넷   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경제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경제 정의 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가난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다섯째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과학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우상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종교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사이비 종교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여섯째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정치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지배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 권력의 새로운 유혹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600" b="1" dirty="0">
              <a:solidFill>
                <a:srgbClr val="FFCCFF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71472" y="4357694"/>
            <a:ext cx="4000528" cy="285752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혼란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두려움</a:t>
            </a:r>
            <a:r>
              <a:rPr lang="en-US" altLang="ko-KR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sz="1600" b="1" dirty="0" smtClean="0">
                <a:solidFill>
                  <a:srgbClr val="FFCCFF"/>
                </a:solidFill>
                <a:latin typeface="나눔고딕" pitchFamily="50" charset="-127"/>
                <a:ea typeface="나눔고딕" pitchFamily="50" charset="-127"/>
              </a:rPr>
              <a:t>정체성과 신앙의 기초 물음</a:t>
            </a:r>
            <a:endParaRPr lang="ko-KR" altLang="en-US" sz="1600" b="1" dirty="0">
              <a:solidFill>
                <a:srgbClr val="FFCCFF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42844" y="3143248"/>
            <a:ext cx="3214710" cy="1143008"/>
          </a:xfrm>
          <a:prstGeom prst="ellipse">
            <a:avLst/>
          </a:prstGeom>
          <a:solidFill>
            <a:schemeClr val="bg2">
              <a:lumMod val="10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신앙의 정체성 확립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600" b="1" dirty="0" err="1" smtClean="0">
                <a:latin typeface="나눔고딕" pitchFamily="50" charset="-127"/>
                <a:ea typeface="나눔고딕" pitchFamily="50" charset="-127"/>
              </a:rPr>
              <a:t>새복음화촉진평의회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’</a:t>
            </a:r>
          </a:p>
          <a:p>
            <a:pPr algn="ctr"/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(2010. 9. 21) </a:t>
            </a:r>
          </a:p>
          <a:p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「언제나 어디서나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!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」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2844" y="4357694"/>
            <a:ext cx="285752" cy="228601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2011/2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의제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아래쪽 화살표 12"/>
          <p:cNvSpPr/>
          <p:nvPr/>
        </p:nvSpPr>
        <p:spPr>
          <a:xfrm>
            <a:off x="2786050" y="4000504"/>
            <a:ext cx="214314" cy="285752"/>
          </a:xfrm>
          <a:prstGeom prst="down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줄무늬가 있는 오른쪽 화살표 13"/>
          <p:cNvSpPr/>
          <p:nvPr/>
        </p:nvSpPr>
        <p:spPr>
          <a:xfrm rot="19004723">
            <a:off x="3392166" y="4140734"/>
            <a:ext cx="285752" cy="214314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줄무늬가 있는 오른쪽 화살표 14"/>
          <p:cNvSpPr/>
          <p:nvPr/>
        </p:nvSpPr>
        <p:spPr>
          <a:xfrm rot="17397998">
            <a:off x="5604856" y="3213787"/>
            <a:ext cx="285752" cy="214314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줄무늬가 있는 오른쪽 화살표 15"/>
          <p:cNvSpPr/>
          <p:nvPr/>
        </p:nvSpPr>
        <p:spPr>
          <a:xfrm rot="10962579">
            <a:off x="4862784" y="2287560"/>
            <a:ext cx="499816" cy="224685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줄무늬가 있는 오른쪽 화살표 16"/>
          <p:cNvSpPr/>
          <p:nvPr/>
        </p:nvSpPr>
        <p:spPr>
          <a:xfrm rot="18317314">
            <a:off x="4446776" y="1865828"/>
            <a:ext cx="297897" cy="197375"/>
          </a:xfrm>
          <a:prstGeom prst="stripedRightArrow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6072198" y="3214686"/>
            <a:ext cx="2857520" cy="100013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공의회 문헌과 교리서 의미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 바티칸 공의회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(1963)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-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가톨릭교회 교리서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(1983)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endParaRPr lang="ko-KR" altLang="en-US" sz="16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714876" y="4357694"/>
            <a:ext cx="4214842" cy="22860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★제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 바티칸 공의회와 그 문헌은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신앙에 관한 내용의 종합적 교리서로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인류의 빛은 그리스도이시며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교의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거룩한 전례를 통해서 정화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성화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전례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그분의 거룩한 말씀으로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계시 헌장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교회와 우리 시대와 맺는 관계설명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”(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사목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★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「가톨릭교회 교리서」는</a:t>
            </a:r>
            <a:endParaRPr lang="en-US" altLang="ko-KR" sz="1600" b="1" dirty="0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 바티칸 공의회의 진정한 결실이다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신경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전례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삶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기도 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+ </a:t>
            </a:r>
            <a:r>
              <a:rPr lang="ko-KR" altLang="en-US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시대의 질문에 답</a:t>
            </a:r>
            <a:r>
              <a:rPr lang="en-US" altLang="ko-KR" sz="16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6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785786" y="1500174"/>
            <a:ext cx="7572428" cy="521497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285852" y="2500306"/>
            <a:ext cx="6572296" cy="35719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3428992" y="1785926"/>
            <a:ext cx="2071702" cy="1928826"/>
          </a:xfrm>
          <a:prstGeom prst="flowChartConnector">
            <a:avLst/>
          </a:prstGeom>
          <a:solidFill>
            <a:srgbClr val="FF9999"/>
          </a:solidFill>
          <a:ln>
            <a:solidFill>
              <a:srgbClr val="FC9C8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9286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9624" y="1081070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714480" y="2285991"/>
            <a:ext cx="5786478" cy="4071967"/>
            <a:chOff x="1714480" y="2285991"/>
            <a:chExt cx="5786478" cy="4071967"/>
          </a:xfrm>
        </p:grpSpPr>
        <p:sp>
          <p:nvSpPr>
            <p:cNvPr id="17" name="순서도: 연결자 16"/>
            <p:cNvSpPr/>
            <p:nvPr/>
          </p:nvSpPr>
          <p:spPr>
            <a:xfrm>
              <a:off x="5429256" y="4429132"/>
              <a:ext cx="2071702" cy="1928826"/>
            </a:xfrm>
            <a:prstGeom prst="flowChartConnector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6" name="순서도: 연결자 15"/>
            <p:cNvSpPr/>
            <p:nvPr/>
          </p:nvSpPr>
          <p:spPr>
            <a:xfrm>
              <a:off x="1714480" y="4429132"/>
              <a:ext cx="2071702" cy="1928826"/>
            </a:xfrm>
            <a:prstGeom prst="flowChartConnector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3" name="배지 12"/>
            <p:cNvSpPr/>
            <p:nvPr/>
          </p:nvSpPr>
          <p:spPr>
            <a:xfrm>
              <a:off x="2643174" y="3429000"/>
              <a:ext cx="3857652" cy="1285884"/>
            </a:xfrm>
            <a:prstGeom prst="plaqu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14612" y="3571876"/>
              <a:ext cx="371477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교회의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Mission = 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복음선포</a:t>
              </a:r>
              <a:endParaRPr lang="en-US" altLang="ko-KR" sz="2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제자들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의 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사명</a:t>
              </a:r>
              <a:endParaRPr lang="en-US" altLang="ko-KR" sz="2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 Mt. 28, 16~20</a:t>
              </a:r>
              <a:endParaRPr lang="ko-KR" altLang="en-US" sz="2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714480" y="5000636"/>
              <a:ext cx="207170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말씀의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선포</a:t>
              </a:r>
              <a:endPara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Kerygma</a:t>
              </a:r>
              <a:endPara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Martyria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429256" y="5072074"/>
              <a:ext cx="20717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성사거행</a:t>
              </a:r>
              <a:endParaRPr lang="en-US" altLang="ko-KR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  <a:p>
              <a:pPr algn="ctr"/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Laiturgia</a:t>
              </a:r>
              <a:endParaRPr lang="ko-KR" altLang="en-US" sz="2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428992" y="2285991"/>
              <a:ext cx="207170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사랑의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봉사</a:t>
              </a:r>
              <a:r>
                <a:rPr lang="en-US" altLang="ko-KR" sz="2000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Diakonia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 </a:t>
              </a:r>
            </a:p>
            <a:p>
              <a:pPr algn="ctr"/>
              <a:r>
                <a:rPr lang="en-US" altLang="ko-KR" sz="2000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Caritas</a:t>
              </a:r>
            </a:p>
            <a:p>
              <a:endParaRPr lang="ko-KR" altLang="en-US" dirty="0" smtClean="0">
                <a:latin typeface="나눔고딕" pitchFamily="50" charset="-127"/>
                <a:ea typeface="나눔고딕" pitchFamily="50" charset="-127"/>
              </a:endParaRPr>
            </a:p>
            <a:p>
              <a:endParaRPr lang="ko-KR" altLang="en-US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7929640" y="2285992"/>
            <a:ext cx="461665" cy="3857652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밖을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봉사의 기본 원리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8429652" y="2285992"/>
            <a:ext cx="428628" cy="571504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오른쪽 화살표 25"/>
          <p:cNvSpPr/>
          <p:nvPr/>
        </p:nvSpPr>
        <p:spPr>
          <a:xfrm>
            <a:off x="642910" y="2071678"/>
            <a:ext cx="428628" cy="571504"/>
          </a:xfrm>
          <a:prstGeom prst="rightArrow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879" y="2143116"/>
            <a:ext cx="461665" cy="2571768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eaVert"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안을 향한 교회 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 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친교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29" name="오른쪽 화살표 28"/>
          <p:cNvSpPr/>
          <p:nvPr/>
        </p:nvSpPr>
        <p:spPr>
          <a:xfrm>
            <a:off x="292892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본질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삼중직무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)-1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42976" y="1571612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 쇄신과 현대화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”</a:t>
            </a: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하느님의 백성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친교의 공동체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수평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성령 중심의 교회</a:t>
            </a:r>
            <a:endParaRPr lang="en-US" altLang="ko-KR" sz="1600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그리스도의 몸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29256" y="1500174"/>
            <a:ext cx="2571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쇄신과 현대화의 방법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”</a:t>
            </a:r>
          </a:p>
          <a:p>
            <a:pPr>
              <a:buFontTx/>
              <a:buChar char="-"/>
            </a:pP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관찰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시대 징표 읽기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판단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복음의  빛으로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실천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(J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·X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마음으로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endParaRPr lang="ko-KR" altLang="en-US" sz="16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8643966" y="3000372"/>
            <a:ext cx="357190" cy="36433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민간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경제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정치</a:t>
            </a:r>
            <a:r>
              <a:rPr lang="en-US" altLang="ko-KR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사회의 발전</a:t>
            </a:r>
            <a:endParaRPr lang="ko-KR" altLang="en-US" sz="14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모서리가 둥근 직사각형 29"/>
          <p:cNvSpPr/>
          <p:nvPr/>
        </p:nvSpPr>
        <p:spPr>
          <a:xfrm>
            <a:off x="2857488" y="6215082"/>
            <a:ext cx="3714776" cy="50006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143240" y="3214686"/>
            <a:ext cx="3000396" cy="5715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714876" y="5643578"/>
            <a:ext cx="3786214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4714876" y="5143512"/>
            <a:ext cx="3786214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357818" y="4643446"/>
            <a:ext cx="2500330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5143504" y="4000504"/>
            <a:ext cx="2928958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71538" y="5643578"/>
            <a:ext cx="2643206" cy="42862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785918" y="5143512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785918" y="4643446"/>
            <a:ext cx="1214446" cy="4286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000100" y="4000504"/>
            <a:ext cx="2786082" cy="4286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82153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1.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삼위일체 하느님 사랑의 표현인 교회의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 실천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이다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2.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교회가 물질적 요구를 포함한 인간의 요구와 고통에 부응하려는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</a:t>
            </a:r>
            <a:endParaRPr lang="en-US" altLang="ko-KR" b="1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3.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본분인 하느님 사랑에 뿌리를 둔 이웃 사랑의 실천을 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 안에서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조직화 하여 체계적으로 실천하는 사랑의 봉사활동이다</a:t>
            </a:r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lang="en-US" altLang="ko-KR" b="1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</a:rPr>
              <a:t>※ </a:t>
            </a:r>
            <a:r>
              <a:rPr lang="ko-KR" altLang="en-US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본질적인 책임</a:t>
            </a:r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곧 체계화된 이웃 사랑을  실천하는 영적인 직무로써 </a:t>
            </a:r>
            <a:endParaRPr lang="en-US" altLang="ko-KR" b="1" dirty="0" smtClean="0">
              <a:solidFill>
                <a:srgbClr val="0070C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이웃 사랑의 봉사이다</a:t>
            </a:r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en-US" altLang="ko-KR" b="1" dirty="0" err="1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Diakonia</a:t>
            </a:r>
            <a:r>
              <a:rPr lang="en-US" altLang="ko-KR" b="1" dirty="0" smtClean="0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-Caritas)</a:t>
            </a:r>
            <a:endParaRPr lang="ko-KR" altLang="en-US" b="1" dirty="0">
              <a:solidFill>
                <a:srgbClr val="0070C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400050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개인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그리스도의 </a:t>
            </a:r>
            <a:r>
              <a:rPr lang="ko-KR" altLang="en-US" b="1" dirty="0" err="1" smtClean="0">
                <a:latin typeface="나눔고딕" pitchFamily="50" charset="-127"/>
                <a:ea typeface="나눔고딕" pitchFamily="50" charset="-127"/>
              </a:rPr>
              <a:t>사도직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3438" y="400050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 공동체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 본질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3286124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 삼중 임무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(Mission)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 제 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3438" y="464344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성사거행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</a:rPr>
              <a:t>Leitourgia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예 언 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3438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말씀의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선포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</a:rPr>
              <a:t>Kerygma-Martyria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왕    직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사랑의 </a:t>
            </a:r>
            <a:r>
              <a:rPr lang="ko-KR" altLang="en-US" b="1" dirty="0" err="1" smtClean="0">
                <a:latin typeface="나눔고딕" pitchFamily="50" charset="-127"/>
                <a:ea typeface="나눔고딕" pitchFamily="50" charset="-127"/>
              </a:rPr>
              <a:t>봉사직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3438" y="564357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사랑의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섬김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</a:rPr>
              <a:t>Diakonia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-Caritas)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오른쪽 화살표 20"/>
          <p:cNvSpPr/>
          <p:nvPr/>
        </p:nvSpPr>
        <p:spPr>
          <a:xfrm>
            <a:off x="4000496" y="4643446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오른쪽 화살표 21"/>
          <p:cNvSpPr/>
          <p:nvPr/>
        </p:nvSpPr>
        <p:spPr>
          <a:xfrm>
            <a:off x="4000496" y="5143512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4000496" y="5643578"/>
            <a:ext cx="500066" cy="357190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6143636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71472" y="3500438"/>
            <a:ext cx="257176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357422" y="628652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교회의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사명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(Mission) =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복음선포</a:t>
            </a: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32" name="직선 연결선 31"/>
          <p:cNvCxnSpPr/>
          <p:nvPr/>
        </p:nvCxnSpPr>
        <p:spPr>
          <a:xfrm>
            <a:off x="6572264" y="6429396"/>
            <a:ext cx="214314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571472" y="6429396"/>
            <a:ext cx="228601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rot="5400000">
            <a:off x="7250925" y="4964917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rot="5400000">
            <a:off x="-892213" y="4964123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오른쪽 화살표 33"/>
          <p:cNvSpPr/>
          <p:nvPr/>
        </p:nvSpPr>
        <p:spPr>
          <a:xfrm>
            <a:off x="2928926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8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본질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삼중직무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)-2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썸네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285992"/>
            <a:ext cx="2714644" cy="3643338"/>
          </a:xfrm>
          <a:prstGeom prst="rect">
            <a:avLst/>
          </a:prstGeom>
          <a:noFill/>
        </p:spPr>
      </p:pic>
      <p:sp>
        <p:nvSpPr>
          <p:cNvPr id="2" name="직사각형 1"/>
          <p:cNvSpPr/>
          <p:nvPr/>
        </p:nvSpPr>
        <p:spPr>
          <a:xfrm>
            <a:off x="571472" y="1428736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 -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일곱 가지 기본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1)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인격성의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(The Principle of Our Common Humanity)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2)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연대성의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Solidarity)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</a:t>
            </a: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3)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공동선의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the Common Goods) 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4)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보조성의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</a:t>
            </a:r>
            <a:r>
              <a:rPr lang="en-US" altLang="ko-KR" b="1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Subsidiarity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5)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참여의 원리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Principle of Participation)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6)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재화의 보편적 목적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Universal Destination of Material Goods)</a:t>
            </a:r>
          </a:p>
          <a:p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7) 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가난한 이들을 위한 우선적 선택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(The Preferential Option for the Poor)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85786" y="785794"/>
            <a:ext cx="1785950" cy="428628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기본적 이해</a:t>
            </a:r>
            <a:endParaRPr lang="ko-KR" altLang="en-US" sz="20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3500430" y="785794"/>
            <a:ext cx="4786346" cy="42862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bg2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이웃 사랑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실천원리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2786050" y="928670"/>
            <a:ext cx="285752" cy="142876"/>
          </a:xfrm>
          <a:prstGeom prst="rightArrow">
            <a:avLst/>
          </a:prstGeom>
          <a:solidFill>
            <a:schemeClr val="bg2"/>
          </a:solidFill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42908" y="0"/>
            <a:ext cx="9286908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57356" y="836613"/>
            <a:ext cx="54292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교구장 </a:t>
            </a:r>
            <a:r>
              <a:rPr kumimoji="0" lang="ko-KR" altLang="en-US" sz="24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 해설</a:t>
            </a:r>
            <a:endParaRPr kumimoji="0" lang="en-US" altLang="ko-KR" sz="2400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714348" y="2786058"/>
            <a:ext cx="7572428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2020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까지의 장기 정책 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“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 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하느님의</a:t>
            </a:r>
            <a:r>
              <a: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말씀은 새로운 복음화의 원동력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 성구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당신 말씀은 제 발의 등불</a:t>
            </a:r>
            <a:r>
              <a:rPr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                       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저의 길에 빛입니다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 </a:t>
            </a:r>
            <a:r>
              <a:rPr kumimoji="0" lang="en-US" altLang="ko-KR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시편 </a:t>
            </a:r>
            <a:r>
              <a:rPr kumimoji="0" lang="en-US" altLang="ko-KR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119, 105)</a:t>
            </a:r>
            <a:endParaRPr kumimoji="0" lang="en-US" altLang="ko-KR" sz="1400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4)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구성과 내용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8197" name="그림 5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928670"/>
            <a:ext cx="17399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sz="2000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14480" y="1643050"/>
            <a:ext cx="70088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주 예수 그리스도의 은총과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평화가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여러분과 함께 하시기를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기원합니다</a:t>
            </a: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endParaRPr kumimoji="0"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교황 </a:t>
            </a:r>
            <a:r>
              <a:rPr kumimoji="0"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베네딕토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16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세 선포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해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 끝났습니다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해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동안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그리스도와 만나는 기쁨과 새로운 열정을 더욱 북돋우기 위해 신앙의 여정을 재발견할 필요가 있다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취지는 교회 안팎에서 신앙을 위협하는 흐름과 요인들이 점점 더 증가하는 현재의 상황에서 성령의 인도라 할 수 있습니다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9224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643042" y="4214818"/>
            <a:ext cx="700092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14480" y="1357298"/>
            <a:ext cx="2592388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(1) </a:t>
            </a:r>
            <a:r>
              <a:rPr kumimoji="0"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서</a:t>
            </a:r>
            <a:r>
              <a:rPr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론</a:t>
            </a:r>
            <a:endParaRPr kumimoji="0" lang="en-US" altLang="ko-KR" b="1" kern="0" spc="-30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227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Artic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428736"/>
            <a:ext cx="1428760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1714480" y="3571876"/>
            <a:ext cx="6929486" cy="2265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저는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2013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교서에서 한국천주교회가 당면한 신앙의 위기는 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허약한 신앙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때문이라고 진단하고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허약한 신앙을 강화하기 위한 방안을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다섯 가지 표어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담아 제시하였습니다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 지침을 실천하기 위해 노력해 온 모든 분께 감사드립니다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어떤 분야든 기초를 튼튼히 하려면 시간이 걸립니다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따라서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해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지내면서 쌓아온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신앙의 기초를 공고히 하기 위한 노력을 계속 이어가고자 다섯 가지 표어를 앞으로 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동안 순차적으로 실천하고자 합니다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sz="1600" dirty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0"/>
          <p:cNvGrpSpPr/>
          <p:nvPr/>
        </p:nvGrpSpPr>
        <p:grpSpPr>
          <a:xfrm>
            <a:off x="285720" y="2071678"/>
            <a:ext cx="8437593" cy="4452947"/>
            <a:chOff x="285720" y="2071678"/>
            <a:chExt cx="8437593" cy="4452947"/>
          </a:xfrm>
        </p:grpSpPr>
        <p:grpSp>
          <p:nvGrpSpPr>
            <p:cNvPr id="3" name="그룹 1"/>
            <p:cNvGrpSpPr>
              <a:grpSpLocks/>
            </p:cNvGrpSpPr>
            <p:nvPr/>
          </p:nvGrpSpPr>
          <p:grpSpPr bwMode="auto">
            <a:xfrm>
              <a:off x="285720" y="2071678"/>
              <a:ext cx="8437593" cy="3916387"/>
              <a:chOff x="285720" y="4573427"/>
              <a:chExt cx="8437592" cy="3914715"/>
            </a:xfrm>
          </p:grpSpPr>
          <p:sp>
            <p:nvSpPr>
              <p:cNvPr id="20" name="직사각형 19"/>
              <p:cNvSpPr/>
              <p:nvPr/>
            </p:nvSpPr>
            <p:spPr>
              <a:xfrm>
                <a:off x="285720" y="5073280"/>
                <a:ext cx="8437592" cy="34148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① 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2014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년에는 첫 번째 주제인 성경 말씀에 역점을 둔 신앙생활</a:t>
                </a: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“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믿음은 들음에서 오고 들음은 그리스도의 말씀으로 이루어집니다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.”(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로마 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10, 17)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“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성경이라는 산 위에 모여 드십시오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 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거기에는 여러분 마음의 기쁨이 있고 독성이나 해로운   </a:t>
                </a:r>
                <a:endParaRPr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 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것이 조금도 없습니다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.”(St. </a:t>
                </a:r>
                <a:r>
                  <a:rPr lang="en-US" altLang="ko-KR" sz="1600" b="1" spc="-3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Augustinus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 </a:t>
                </a:r>
                <a:r>
                  <a:rPr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「목자들에 대한 강론」</a:t>
                </a:r>
                <a:r>
                  <a:rPr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)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우리의 믿음은 주님의 말씀을 들음으로써 시작되고 성장합니다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</a:t>
                </a: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spc="-3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②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하느님의 말씀을 듣고 그분의 능력을 체험하기 위해서는 성경을 자주 읽고 묵상해야 한다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</a:t>
                </a:r>
                <a:endParaRPr kumimoji="0" lang="en-US" altLang="ko-KR" sz="1600" b="1" spc="-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endParaRP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“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성경을 모르는 것은 그리스도를 모르는 것이다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.”(St. </a:t>
                </a:r>
                <a:r>
                  <a:rPr kumimoji="0" lang="en-US" altLang="ko-KR" sz="1600" b="1" spc="-30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Jeronimus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)</a:t>
                </a:r>
              </a:p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한컴바탕"/>
                  <a:buChar char=" "/>
                  <a:defRPr/>
                </a:pP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   </a:t>
                </a:r>
                <a:r>
                  <a:rPr kumimoji="0" lang="ko-KR" altLang="en-US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성경 말씀은 중요한 영적 양식이기에 성경을 가까이 두고 늘 읽고 묵상해야 합니다</a:t>
                </a:r>
                <a:r>
                  <a:rPr kumimoji="0" lang="en-US" altLang="ko-KR" sz="1600" b="1" spc="-3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한컴바탕" pitchFamily="18" charset="2"/>
                  </a:rPr>
                  <a:t>.</a:t>
                </a: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285720" y="4573427"/>
                <a:ext cx="1071570" cy="3697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kern="0" spc="-30" dirty="0">
                    <a:solidFill>
                      <a:schemeClr val="accent6">
                        <a:lumMod val="7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(3) </a:t>
                </a:r>
                <a:r>
                  <a:rPr kumimoji="0" lang="ko-KR" altLang="en-US" b="1" kern="0" spc="-30" dirty="0">
                    <a:solidFill>
                      <a:schemeClr val="accent6">
                        <a:lumMod val="7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본론</a:t>
                </a:r>
                <a:endPara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endParaRPr>
              </a:p>
            </p:txBody>
          </p:sp>
        </p:grpSp>
        <p:pic>
          <p:nvPicPr>
            <p:cNvPr id="10247" name="Picture 3" descr="C:\Documents and Settings\nhn\바탕 화면\naver_w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288" y="6369050"/>
              <a:ext cx="698500" cy="130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8" name="그림 28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4013" y="6132513"/>
              <a:ext cx="1554162" cy="39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10" name="Picture 2" descr="기독교 PPt배경(성경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t="39063" r="47704" b="4296"/>
          <a:stretch>
            <a:fillRect/>
          </a:stretch>
        </p:blipFill>
        <p:spPr bwMode="auto">
          <a:xfrm>
            <a:off x="1785918" y="571480"/>
            <a:ext cx="6786610" cy="1928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 bwMode="auto">
          <a:xfrm>
            <a:off x="357158" y="1857364"/>
            <a:ext cx="8429684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매일 성경 읽기를 생활화 합시다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“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바르고 착한 마음으로 말씀을 듣고 간직하여 인내로써 열매를 맺는 사람들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”(</a:t>
            </a:r>
            <a:r>
              <a:rPr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8, 15)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 되도록 노력합시다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주일 미사에 참례하기 전에 그 날의 독서와 복음 말씀을 미리 일고 마음에 새기는 준비의 시간을 갖도록 합시다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우리의 신앙을 기르고 굳세게 만들 것입니다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성경 말씀에 맛들임으로써 영적 힘을 얻을 수 있도록 관심과 노력을 기울여 주십시오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 바티칸 공의회는 복음선포가 사제의 첫째 직무임을 강조합니다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따라서 사제는 신자들이 성경과 성찬의 두 식탁에 자주 참여하여 그들의 신앙이 성장할 수 있도록 인도해야 합니다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특히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강론은 성경 메시지를 현재화 함으로써 신자들이 현재의 자신의 삶에서 하느님 말씀의 현존과 그 활동을 발견하게 하는 것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이니 말씀 봉사에 충실할 수 있도록 노력해 주십시오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1271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썸네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857232"/>
            <a:ext cx="2928946" cy="13858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썸네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5072074"/>
            <a:ext cx="5715040" cy="1500190"/>
          </a:xfrm>
          <a:prstGeom prst="rect">
            <a:avLst/>
          </a:prstGeom>
          <a:noFill/>
        </p:spPr>
      </p:pic>
      <p:sp>
        <p:nvSpPr>
          <p:cNvPr id="20" name="직사각형 19"/>
          <p:cNvSpPr/>
          <p:nvPr/>
        </p:nvSpPr>
        <p:spPr bwMode="auto">
          <a:xfrm>
            <a:off x="357158" y="928670"/>
            <a:ext cx="8327568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⑤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주님의 말씀을 귀담아 듣고 간직하는 것은 그리스도인에게 요구되는 본질적 자세이다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“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마르타와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마리아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10, 42)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성모 마리아의 모범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곰곰이 생각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1, 29),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마음 속에 간직하고 곰곰이 되새기셨습니다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2, 19. 51)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주님의 말씀에 순종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600" b="1" spc="-30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루카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1, 38)”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endParaRPr lang="en-US" altLang="ko-KR" sz="1600" b="1" spc="-3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⑥ 2014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한 해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성모님의 모범을 따라 주님의 말씀을 귀담아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듣고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마음에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간직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하여 삶으로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실천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하도록 노력합시다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성모님처럼 주님의 말씀에 따라 살아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갈 때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우리사회의 어둠을 비추는 빛이 될 수 있습니다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오늘날의 현실 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올바른 가치관의 부재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물신숭배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경제적 양극화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생명경시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거짓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폭력</a:t>
            </a:r>
            <a:endParaRPr lang="en-US" altLang="ko-KR" sz="1600" b="1" spc="-3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주님의 말씀이 우리 삶의 기준이 되고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발의 등불이 되며</a:t>
            </a:r>
            <a:r>
              <a:rPr kumimoji="0"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길에 빛이 된다면 </a:t>
            </a:r>
            <a:endParaRPr kumimoji="0" lang="en-US" altLang="ko-KR" sz="1600" b="1" spc="-30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나눔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정의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정직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화해의 삶을 살아갈 수 있을 것</a:t>
            </a:r>
            <a:r>
              <a:rPr lang="ko-KR" altLang="en-US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입니다</a:t>
            </a:r>
            <a:r>
              <a:rPr lang="en-US" altLang="ko-KR" sz="1600" b="1" spc="-30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kumimoji="0" lang="en-US" altLang="ko-KR" sz="1600" b="1" spc="-30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2295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그림 28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/>
        </p:nvGrpSpPr>
        <p:grpSpPr bwMode="auto">
          <a:xfrm>
            <a:off x="285720" y="1428739"/>
            <a:ext cx="8256995" cy="2594073"/>
            <a:chOff x="2301875" y="3549298"/>
            <a:chExt cx="6581903" cy="2593013"/>
          </a:xfrm>
        </p:grpSpPr>
        <p:sp>
          <p:nvSpPr>
            <p:cNvPr id="20" name="직사각형 19"/>
            <p:cNvSpPr/>
            <p:nvPr/>
          </p:nvSpPr>
          <p:spPr>
            <a:xfrm>
              <a:off x="2301875" y="3834930"/>
              <a:ext cx="6581903" cy="230738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한컴바탕" pitchFamily="18" charset="2"/>
                <a:buChar char=" "/>
                <a:defRPr/>
              </a:pP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사제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수도자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신자 여러분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!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한컴바탕" pitchFamily="18" charset="2"/>
                <a:buChar char=" "/>
                <a:defRPr/>
              </a:pP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</a:t>
              </a:r>
              <a:r>
                <a:rPr kumimoji="0" lang="ko-KR" altLang="en-US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우리 모두 성경을 통해 말씀하시는 그리스도 안에서 기쁘고 활기차게 신앙생활을 하실 수 있기를 기원합니다</a:t>
              </a:r>
              <a:r>
                <a:rPr kumimoji="0" lang="en-US" altLang="ko-KR" sz="1600" b="1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.</a:t>
              </a:r>
            </a:p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한컴바탕" pitchFamily="18" charset="2"/>
                <a:buChar char=" "/>
                <a:defRPr/>
              </a:pP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“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사람이 되신 말씀 예수 그리스도를 맞아들일 때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성령께서는 우리를 변모시키시어 미래로 가는 길을 밝혀주시고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희망의 날개를 달고 그 길로 기쁘게 나아갈 수 있게 해주신다는 것을 압니다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.”(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 </a:t>
              </a:r>
              <a:r>
                <a:rPr lang="ko-KR" altLang="en-US" sz="1600" b="1" kern="0" spc="-30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프란치스코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신앙의 빛</a:t>
              </a:r>
              <a:r>
                <a:rPr lang="en-US" altLang="ko-KR" sz="1600" b="1" kern="0" spc="-3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)</a:t>
              </a:r>
              <a:r>
                <a:rPr lang="en-US" altLang="ko-KR" sz="1600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</a:t>
              </a:r>
              <a:endPara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01875" y="3549298"/>
              <a:ext cx="2592572" cy="3697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(</a:t>
              </a:r>
              <a:r>
                <a:rPr kumimoji="0" lang="en-US" altLang="ko-KR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4</a:t>
              </a:r>
              <a:r>
                <a:rPr kumimoji="0" lang="en-US" altLang="ko-KR" b="1" kern="0" spc="-30" dirty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) </a:t>
              </a:r>
              <a:r>
                <a:rPr kumimoji="0" lang="ko-KR" altLang="en-US" b="1" kern="0" spc="-30" dirty="0" smtClean="0">
                  <a:solidFill>
                    <a:schemeClr val="accent6">
                      <a:lumMod val="75000"/>
                    </a:schemeClr>
                  </a:solidFill>
                  <a:latin typeface="나눔고딕" pitchFamily="50" charset="-127"/>
                  <a:ea typeface="나눔고딕" pitchFamily="50" charset="-127"/>
                </a:rPr>
                <a:t>결론</a:t>
              </a:r>
              <a:endParaRPr kumimoji="0" lang="ko-KR" altLang="en-US" b="1" kern="0" spc="-30" dirty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15913" y="908050"/>
            <a:ext cx="1739900" cy="377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구성과 내용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6391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썸네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714356"/>
            <a:ext cx="2786082" cy="1428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6" name="Picture 4" descr="썸네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357694"/>
            <a:ext cx="2571768" cy="1714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8" name="Picture 6" descr="썸네일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4357694"/>
            <a:ext cx="2500330" cy="1714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80" name="Picture 8" descr="썸네일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4357694"/>
            <a:ext cx="2357454" cy="1714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00232" y="836612"/>
            <a:ext cx="47863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</a:t>
            </a:r>
            <a:r>
              <a:rPr kumimoji="0" lang="ko-KR" altLang="en-US" sz="24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사목교서에 따른 지침</a:t>
            </a:r>
          </a:p>
        </p:txBody>
      </p:sp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857224" y="1857364"/>
            <a:ext cx="7215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하느님의</a:t>
            </a:r>
            <a:r>
              <a:rPr kumimoji="0" lang="en-US" altLang="ko-KR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kumimoji="0" lang="ko-KR" altLang="en-US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말씀인 성경을 통해 새로운 복음화를 실현하기 </a:t>
            </a:r>
            <a:r>
              <a:rPr kumimoji="0" lang="ko-KR" altLang="en-US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위한 교구 지침을 </a:t>
            </a:r>
            <a:endParaRPr kumimoji="0" lang="en-US" altLang="ko-KR" sz="1600" b="1" dirty="0" smtClean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kumimoji="0" lang="ko-KR" altLang="en-US" sz="16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</a:t>
            </a:r>
            <a:r>
              <a:rPr kumimoji="0" lang="ko-KR" altLang="en-US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지구</a:t>
            </a:r>
            <a:r>
              <a:rPr kumimoji="0" lang="en-US" altLang="ko-KR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수도회 및 각 교회기관의 실정에 맞게 실천해 주시기를 바랍니다</a:t>
            </a:r>
            <a:r>
              <a:rPr kumimoji="0" lang="en-US" altLang="ko-KR" sz="1600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</p:txBody>
      </p:sp>
      <p:pic>
        <p:nvPicPr>
          <p:cNvPr id="17413" name="그림 5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http://imgnews.naver.net/image/001/2014/01/13/PYH2014011308160001300_P2_59_201401131637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5" y="3000372"/>
            <a:ext cx="3357587" cy="3143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4" name="Picture 4" descr="http://postfiles7.naver.net/20140223_134/mobacle_1393160452914F6HlR_JPEG/NHS_%C0%C7%B7%E1%C3%BC%B0%E8.jpg?type=w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000372"/>
            <a:ext cx="4167180" cy="3157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928670"/>
            <a:ext cx="1739900" cy="378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본  당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8439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57158" y="1643050"/>
            <a:ext cx="85725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미사 전 일정시간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(15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그날 미사의 독서와 복음을 읽고 묵상하자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미사 중에 들었던 말씀 중에 마음에 감동을 주었던 구절을 적고 마음에 세기자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거룩한 하느님의 말씀인 성경을 개인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가정 단위 혹은 구역별로 필사하자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 pitchFamily="18" charset="2"/>
              <a:buChar char=" "/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⑷ 성경에 대해 올바로 알 수 있도록 성경공부 프로그램에 많이 참석하자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(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성서못자리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가톨릭성서모임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바오로성서모임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성서백주간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여정성서모임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청년선서모임 등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⑸ 성경을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동안 통독하자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⑹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일반교육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“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성경을 읽고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읽은 것을 믿고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믿은 것을 가르치십시오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읽고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성경을 통독하자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믿고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매주 한 구절의 성경 말씀을 선택하여 새기도록 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가르치기 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새긴 말씀을 다른 이들에게 말하고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 안에서 실천하자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ko-KR" altLang="en-US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8441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5913" y="908050"/>
            <a:ext cx="1739900" cy="378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err="1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사회사목국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: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3042" y="928670"/>
            <a:ext cx="642143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성경으로 세상보기</a:t>
            </a:r>
            <a:r>
              <a:rPr kumimoji="0" lang="en-US" altLang="ko-KR" b="1" kern="0" spc="-30" dirty="0" smtClean="0">
                <a:solidFill>
                  <a:schemeClr val="accent6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!</a:t>
            </a:r>
            <a:endParaRPr kumimoji="0" lang="en-US" altLang="ko-KR" b="1" kern="0" spc="-30" dirty="0">
              <a:solidFill>
                <a:schemeClr val="accent6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9463" name="Picture 3" descr="C:\Documents and Settings\nhn\바탕 화면\naver_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369050"/>
            <a:ext cx="6985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85720" y="1571612"/>
            <a:ext cx="850112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kumimoji="0"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사회사목국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‘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하느님의 말씀은 새로운 복음화의 원동력이다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그리스도인으로서 하느님의 말씀에</a:t>
            </a:r>
            <a:r>
              <a:rPr kumimoji="0" lang="en-US" altLang="ko-KR" sz="16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endParaRPr kumimoji="0" lang="en-US" altLang="ko-KR" sz="1600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기초하여 </a:t>
            </a:r>
            <a:r>
              <a:rPr kumimoji="0"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관찰하고 판단하여 실천하는 삶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사회 안에서 구현하자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!’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우리 주변이 직면하고 있는 고뇌에 찬 문제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가정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경제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정치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문화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복지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환경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평화 등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성경의 빛으로 비추어 시대적 징표를 읽고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성령의 인도하심으로 나아갈 길을 발견하고</a:t>
            </a: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lang="en-US" altLang="ko-KR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sz="1600" b="1" spc="-3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삶으로 실천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할 기회로 성경 읽기를 적극 권장하자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-“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제가 하겠습니다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 I Do!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캠페인을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적극 활용하자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생명위원회</a:t>
            </a:r>
            <a:endParaRPr kumimoji="0"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kumimoji="0"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성경을 통해 인간생명을 존중하고 수호하기 위한 소명의식을 확고히 하자</a:t>
            </a:r>
            <a:r>
              <a:rPr kumimoji="0"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</a:t>
            </a:r>
            <a:r>
              <a:rPr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단체사목부</a:t>
            </a: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평신도 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사립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단체는 성경을 자주 읽고 쓰고 공부하자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  <a:endParaRPr lang="en-US" altLang="ko-KR" sz="1600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모임의 기도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시작기도 또는 마침 기도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그날 복음 봉독으로 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단체의 친교와 고유 카리스마를 지켜감과 동시에 교구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타 단체와의 교류와 친교를</a:t>
            </a: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통해 보다 넓은 안목으로 사회 복음화를 실천하자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아직 인준을 받지 못한 단체는 교구 평신도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사립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 인준심사위원회를 통해 교구장의</a:t>
            </a:r>
            <a:endParaRPr lang="en-US" altLang="ko-KR" sz="1600" b="1" spc="-30" dirty="0" smtClean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한컴바탕"/>
              <a:buChar char=" "/>
              <a:defRPr/>
            </a:pP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인준을 받을 수 있도록 </a:t>
            </a:r>
            <a:r>
              <a:rPr lang="ko-KR" altLang="en-US" sz="1600" b="1" spc="-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단체사목부를</a:t>
            </a:r>
            <a:r>
              <a:rPr lang="ko-KR" altLang="en-US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통해 인준을 신청하자</a:t>
            </a:r>
            <a:r>
              <a:rPr lang="en-US" altLang="ko-KR" sz="1600" b="1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600" b="1" spc="-30" dirty="0">
              <a:solidFill>
                <a:schemeClr val="tx1">
                  <a:lumMod val="85000"/>
                  <a:lumOff val="15000"/>
                </a:schemeClr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19465" name="그림 2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2016"/>
          </a:solidFill>
          <a:ln>
            <a:noFill/>
          </a:ln>
          <a:effectLst>
            <a:outerShdw blurRad="101600" dist="762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57356" y="836613"/>
            <a:ext cx="54292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</a:t>
            </a:r>
            <a:r>
              <a:rPr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사회복지회</a:t>
            </a:r>
            <a:r>
              <a:rPr kumimoji="0" lang="ko-KR" altLang="en-US" sz="2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사목방향</a:t>
            </a:r>
            <a:endParaRPr kumimoji="0" lang="en-US" altLang="ko-KR" sz="2400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500034" y="3786190"/>
            <a:ext cx="800105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2020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까지의 장기 정책 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“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사회복지회 사목방향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주제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 사람으로 갈아입읍시다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사회복지회 사목방향 성구 </a:t>
            </a: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– 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마음과 생각이 새롭게 되어 </a:t>
            </a:r>
            <a:endParaRPr lang="en-US" altLang="ko-KR" b="1" dirty="0" smtClean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kumimoji="0" lang="ko-KR" altLang="en-US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하느님의 형상대로 창조된 새 사람으로 갈아 입어야 합니다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.”(</a:t>
            </a:r>
            <a:r>
              <a:rPr kumimoji="0" lang="ko-KR" altLang="en-US" sz="1400" b="1" dirty="0" err="1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에페</a:t>
            </a:r>
            <a:r>
              <a:rPr kumimoji="0" lang="en-US" altLang="ko-KR" sz="1400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4,23-24)</a:t>
            </a:r>
            <a:r>
              <a:rPr kumimoji="0" lang="en-US" altLang="ko-KR" b="1" dirty="0" smtClean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4) </a:t>
            </a:r>
            <a:r>
              <a:rPr kumimoji="0" lang="ko-KR" altLang="en-US" b="1" dirty="0">
                <a:solidFill>
                  <a:srgbClr val="FFFF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구성과 내용</a:t>
            </a:r>
            <a:endParaRPr kumimoji="0" lang="en-US" altLang="ko-KR" b="1" dirty="0">
              <a:solidFill>
                <a:srgbClr val="FFFF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pic>
        <p:nvPicPr>
          <p:cNvPr id="8197" name="그림 5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54013" y="6132513"/>
            <a:ext cx="15541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news.catholic.or.kr/upload_data/section/20120708151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428736"/>
            <a:ext cx="457203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5912" y="908050"/>
            <a:ext cx="5541972" cy="378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사회복지법인 서울가톨릭사회복지회 사목방향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-1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428736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   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“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 사람으로 갈아입읍시다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   구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마음과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생각이 새롭게 되어 하느님의 형상대로 창조된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 사람으로 갈아입어야 합니다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.”(</a:t>
            </a:r>
            <a:r>
              <a:rPr lang="ko-KR" altLang="en-US" b="1" dirty="0" err="1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4, 23~24)</a:t>
            </a: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슬로건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: “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말씀을 듣고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가슴에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새기고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삶에서 실천합시다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</a:p>
          <a:p>
            <a:pPr marL="342900" indent="-342900"/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4. 2014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사업계획 구성의 틀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>
              <a:buAutoNum type="arabicParenR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년은 서울대교구 장기정책 주제인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“2020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2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차년도로써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이루기 위해 문제점을 찾고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해결책을 모색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하여 쇄신하기 위해 노력하는 한 해이다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법인과 각 시설은 법인의 정체성에 따라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교회가 참다운 공동체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진정한 형제애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pPr marL="342900" indent="-342900"/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살아 있는 몸이 될 수 있는 역량이 있느냐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질문해 봄으로써 문제점을 찾고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</a:p>
          <a:p>
            <a:pPr marL="342900" indent="-342900"/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이를 하느님의말씀에 비추어 시대적 징표를 읽고 해결책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구체적 실천목표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모색해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이루어 가도록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를 이루기 위한 구체적 실천 목표는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 발전시켜야 할 것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시대의 징표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희망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쇄신하여야 할 것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용서와 화해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회개의 기쁨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새롭게 시도해야 할 것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열의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방법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표현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=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성장의 기쁨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5912" y="908050"/>
            <a:ext cx="5541972" cy="378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사회복지법인 서울가톨릭사회복지회 사목방향</a:t>
            </a:r>
            <a:r>
              <a:rPr kumimoji="0" lang="en-US" altLang="ko-KR" b="1" spc="-50" dirty="0" smtClean="0">
                <a:solidFill>
                  <a:srgbClr val="922626"/>
                </a:solidFill>
                <a:latin typeface="나눔고딕" pitchFamily="50" charset="-127"/>
                <a:ea typeface="나눔고딕" pitchFamily="50" charset="-127"/>
              </a:rPr>
              <a:t>-2</a:t>
            </a:r>
            <a:endParaRPr kumimoji="0" lang="en-US" altLang="ko-KR" b="1" spc="-50" dirty="0">
              <a:solidFill>
                <a:srgbClr val="922626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주요시책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- 2013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대한 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시설장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∙부장 연수에서 지난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(2011~2013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대한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평가를 통해 제시될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대한 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Tx/>
              <a:buChar char="-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년에 법인과 시설이 내적 복음화를 이루기 위해 함께 노력해야 할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해결과제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1) 2013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계승∙발전시켜야 할 것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정체성과 역할의 명확성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조직문화에 따른 담당제의 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 만들기 세미나에서 발표한 것들의 구체적 적용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 만들기를 팀 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시설과의 관계로 확대 적용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고충처리위원회의 강화와 전문성 향상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민원유형분석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사례발표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사례집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발간을 통한 개선유도 및 발전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법인과 시설의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강화를 위한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제규정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완비와 교육체계 확립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등록시설로의 확대와 법인과 시설의 상호이해의 폭을 넓힌다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⑷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노사협의회 운영강화를 통한 복지종사자의 권익증진과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대형시설은 자체적으로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중소시설들은 지역별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법인과 시설의 연대 운영체계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Caritas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사회적기업지원센터의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안정화 및 자립기반 구축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285860"/>
            <a:ext cx="85011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⑹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Vision-1.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가난하고 소외된 이웃과 함께 하는 교회 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화목캔들의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협동조합 설립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카리타스사회적기업지원센터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미소금융지원사업을 통한 북한이탈주민과 저소득층 창업지원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카사지센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각종 장학사업의 효율성 제고 및 장학기금 확충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장애인 성년 후견인 제도에 대한 연구와 실행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민관협력을 통한 노숙인 등에 대한 지원체계 구축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종민협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운영위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Vision-2.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본당중심의 지역사회발전을 지향하는 교구 사회복지회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 사회사목분과에 대한 사회사목 교육과정 운영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홍보팀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나눔의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묵상회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조직정비 및 교육과정 개발과 홍보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홍보팀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봉사단 조직 및 훈련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홍보팀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등록요원 교육 및 홍보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285860"/>
            <a:ext cx="850112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⑹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Vision-3.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미래 사회복지를 선도하는 전문사회복지기관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내부 직원교육의 지속적 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복지법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교회문헌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교리 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담당자의 전문성과 책임성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역할 증대를 위한 권한 위임 강화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CS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노인통합사례관리 모형개발을 위한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 사업실시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CS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생명존중문화 만들기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 사업실시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소규모 등록시설 지원사업 운영 매뉴얼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작업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직영∙수탁시설 지도점검 운영 매뉴얼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점검 및 보완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가톨릭적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실시인정보상제도의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연구 및 기반 마련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강일동 노유자 시설 신축공사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행정팀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제규정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적용에 대한 교육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평가에 대한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행정팀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수탁 및 회계 매뉴얼 제작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행정팀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Vision-4.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함께하는 모든 이들과 소통하고 연대하는 네트워크기관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후원자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봉사자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장애인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부모회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등과의 소통강화를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확립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담당시설 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 이상 방문 및 기록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기록지 확인은 부회장 전결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285860"/>
            <a:ext cx="850112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복음화를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법인은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시설장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∙부장 연수를 통해 탐색될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시설은 시설 내에서 탐색한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‘I Do!’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캠페인과 연계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⑻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 확립을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상호성장과 발전을 위한 순환보직제의 정착 발전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등록 시설과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강화를 위한 가치창출에 초점을 둔 행사실시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Mission, Vision,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핵심가치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영성 강화 등에 대한 프로그램 지속 연구 및 발전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⑼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사업의 선택과 집중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사업평가결과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30%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미흡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은 종결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31~70%(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양호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보완 유지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    </a:t>
            </a: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71~89%(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우수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90~100%(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최우수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고과반영 및 포상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⑽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조직문화의 정착과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자율성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-Autonomy,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창조성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-Creativity,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협동성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Cooperativity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buFont typeface="한컴바탕"/>
              <a:buChar char=" "/>
            </a:pP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⑾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예산의 효율성 제고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85720" y="1000108"/>
            <a:ext cx="864399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2) 2013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쇄신해야 할 것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정체성과 역할의 명확성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 만들기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pPr>
              <a:buFontTx/>
              <a:buChar char="-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ACC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조직문화에 다른 분야별 각 협의체의 정비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회칙 통일 및 개정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역할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⑵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지시사항 및 건의사항에 대한 후속 조치 및 결과보고의 명확성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결과보고서 첨부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⑶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Vision-1.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가난하고 소외된 이웃과 함께 하는 교회 사회복지기관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화목캔들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협동조합 설립을 위한 공동체 회의와 교육강화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카사지센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한가족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장학회와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선교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200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주년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장학회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자립도 증진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Vision-2.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본당중심의 지역사회발전을 지향하는 교구 사회복지회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담당과 역할의 명확성 확립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지구 사회사목 담당사제 연대회의 정착과 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지구대표 사회사목분과장 회의의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지구 사회사목분과 회의의 정착과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►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권역별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지구사회복지협의체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시설의 연대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구성과 활성화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071546"/>
            <a:ext cx="8572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Vision-3.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미래 사회복지를 선도하는 전문사회복지기관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외부감사를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년마다 정기적으로 실시한다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재무∙행정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직영∙수탁시설 법인전입금의 합리적 배분과 사용원칙 지킨다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재무∙행정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시설종사자교육에 사회교리 초급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중급과정 도입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Caritas 10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행동원칙과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6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행동강령에 대한 교육교안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예산확보를 위한 다양한 자원개발을 연구하고 실행한다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전문자문위원회 구성 및 활성화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Vision-4.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함께하는 모든 이들과 소통하고 연대하는 네트워크기관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법인의 정책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동향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 규정에 대한 시설과의 소통강화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직원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 운영위원회 참여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통합 네트워크 시스템의 활용과 보급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1357298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3) 2013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년도 사목평가에서 제시된 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새롭게 시도하여야 할 것</a:t>
            </a:r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⑴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2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회기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차년도에 따른 세부지침 실천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내적 복음화를 위한 법인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분야별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시설 별 계승∙발전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쇄신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시도에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따른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대 해결과제의 탐색과 실천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질문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교회가 참다운 공동체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진정한 형제애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살아 있는 몸이 될 수 있는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역량이 있는가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?”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2014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년 교구장 사목교서에 따른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 말씀에 역점을 둔 복지실천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질문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말씀을 듣고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가슴에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새기고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삶에서 실천하자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!”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는 슬로건의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생활화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방법은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무엇인가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</a:t>
            </a: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질문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슬로건의 생활화를 위한 신앙실천 캠페인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제가 하겠습니다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I Do!”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>
              <a:buFont typeface="한컴바탕"/>
              <a:buChar char=" 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적극적 활용방법은 무엇인가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?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슬로건의 건용을 통한 우수사례 발굴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사례발표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포상 등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홈페이지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내 복음묵상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강론 등의 게재를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컨텐츠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보완 및 운영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성경에 근거한 교육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컨텐츠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보완 및 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자원봉사 수첩 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일 성경묵상 활용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57158" y="1071546"/>
            <a:ext cx="842968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⑵ 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시대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새로운 복음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비추어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Vision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구현하기 위한 시책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① Vision-1.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가난하고 소외된 이웃과 함께 하는 교회 사회복지기관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동서울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지역 장애인공동생활가정을 위한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봉헌초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공장 설립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카사지센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시설의 연대를 통한 복지 사각지대 대상자 발굴 및 지원체계 수립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사복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PBC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와 함께한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아사아나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종결에 따른 새로운 대안사업 모색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구로구 일용직 근로자 조식지원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‘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희망밥차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’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종합지원체계 구축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② Vision-2.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본당중심의 지역사회발전을 지향하는 교구 사회복지회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본당과 시설의 연대를 통한 인간의 존엄성과 평등에 기반한 복지서비스 개발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 사회복지실천 현황조사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분석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나눔과 자선을 통한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공동체성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향상과 지역중심의 문제해결 능력강화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권역별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모금담당자 조직 및 활성화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자원개발팀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 자원봉사실태 조사 및 배서발간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청소년 자원봉사 캠프준비 및 실시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071546"/>
            <a:ext cx="8572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③ Vision-3.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미래 사회복지를 선도하는 전문사회복지기관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- 1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회기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차년도 세미나에서 제시된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평가지표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활용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평가지표를 법인과 시설에 적용하고 평가지표를 보완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본당사회사목활성화를 위한 방안 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사회복지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교육∙홍보 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사회사목국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전문자원봉사자의 참여 확대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카리타스자원봉사센터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④ Vision-4.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함께하는 모든 이들과 소통하고 연대하는 네트워크기관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사회사목국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승격에 따른 각 위원회와의 연대를 통한 사업의 효율성 제고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전체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온∙오프라인 커뮤니케이션을 통한 성경말씀에 기반한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카리타스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정신 고취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6. </a:t>
            </a:r>
            <a:r>
              <a:rPr lang="ko-KR" altLang="en-US" b="1" dirty="0" smtClean="0">
                <a:solidFill>
                  <a:srgbClr val="00206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각 사업영역의 핵심가치</a:t>
            </a:r>
            <a:endParaRPr lang="en-US" altLang="ko-KR" b="1" dirty="0" smtClean="0">
              <a:solidFill>
                <a:srgbClr val="00206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428595" y="4357694"/>
          <a:ext cx="8358247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28695"/>
                <a:gridCol w="2571768"/>
                <a:gridCol w="1143008"/>
                <a:gridCol w="1357322"/>
                <a:gridCol w="235745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법    인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협의회 및 등록시설지원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조직업무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법인전입금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노사협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고충처리위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공동선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이   해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자율성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평등성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신  속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나눔고딕" pitchFamily="50" charset="-127"/>
                          <a:ea typeface="나눔고딕" pitchFamily="50" charset="-127"/>
                        </a:rPr>
                        <a:t>보조성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소    통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창조성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합리성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객  관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연대성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역    할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협동성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객관성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타  당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나눔고딕" pitchFamily="50" charset="-127"/>
                          <a:ea typeface="나눔고딕" pitchFamily="50" charset="-127"/>
                        </a:rPr>
                        <a:t>책무성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치    유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전  문  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전문성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나눔고딕" pitchFamily="50" charset="-127"/>
                          <a:ea typeface="나눔고딕" pitchFamily="50" charset="-127"/>
                        </a:rPr>
                        <a:t>인권옹호</a:t>
                      </a:r>
                      <a:endParaRPr lang="ko-KR" altLang="en-US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순서도: 천공 테이프 1"/>
          <p:cNvSpPr/>
          <p:nvPr/>
        </p:nvSpPr>
        <p:spPr>
          <a:xfrm>
            <a:off x="1285852" y="1142984"/>
            <a:ext cx="6572296" cy="2071702"/>
          </a:xfrm>
          <a:prstGeom prst="flowChartPunchedTap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고맙습니다</a:t>
            </a:r>
            <a:r>
              <a:rPr lang="en-US" altLang="ko-KR" sz="54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 ^.^</a:t>
            </a:r>
            <a:endParaRPr lang="ko-KR" altLang="en-US" sz="54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785794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교황 </a:t>
            </a:r>
            <a:r>
              <a:rPr lang="ko-KR" altLang="en-US" sz="2000" b="1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베네딕토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16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세 자의교서 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가장 깊은 본질</a:t>
            </a:r>
            <a:r>
              <a:rPr lang="en-US" altLang="ko-KR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sz="2000" b="1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에 대하여</a:t>
            </a:r>
            <a:endParaRPr lang="ko-KR" altLang="en-US" sz="2000" b="1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428736"/>
            <a:ext cx="84296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2012,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11,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자의교서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가장 깊은 본질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”(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Intima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Ecclesiae 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Natura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2005,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12,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25,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첫 회칙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하느님은 사랑이십니다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.”(Deus Caritas </a:t>
            </a:r>
            <a:r>
              <a:rPr lang="en-US" altLang="ko-KR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Est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의 결과로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            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교회의 삼중 직무에서도 특히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로 귀결한다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사랑의 봉사를 실천하는 교회의 다양한 조직 형태들이 전반적으로 더 잘 조정될     </a:t>
            </a:r>
            <a:endParaRPr lang="en-US" altLang="ko-KR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 있도록 유기적인 법적 틀을 마련하고</a:t>
            </a:r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주교회의가 법률의 적용을 고려할 때 그  </a:t>
            </a:r>
            <a:endParaRPr lang="en-US" altLang="ko-KR" b="1" dirty="0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성찰의 기준이 되고자 하였다</a:t>
            </a:r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&lt;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성찰의 기준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&gt;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주교가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사목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수행하는 공식기구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(Caritas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단체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들에 대한 관심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2.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기구들이 교구장 주교와 더 깊은 친교를 이룰 수 있도록 정관 개정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Catholic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정체성을 확고히 다져야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3.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본당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교구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국가 차원의 사랑실천 기구들을 만드는 것이 유익하다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다양한 사랑실천 기구들이 주교나 주교회의를 중심으로 모이게 하고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지역교회 안에서 서로 다른 활동 분야의 기구들이 친교를 이루고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교회 안에서 공통된 소속감을 표명하는데 도움이 되며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pPr marL="342900" indent="-342900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장차 공공 기구들과 맺는 관계에도 유용하다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928670"/>
            <a:ext cx="81439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4.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질 높은 봉사를 위해 교육적 기능을 강조하고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사목에 그리스도인 공동체 전체의 참여를 독려하며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모든 본당 공동체와 모든 그리스도인은 가난한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라자로처럼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수 많은 사람     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들의 불행과 고통을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“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보는 마음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”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을 지니도록 해야 함을 강조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5.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 직원을 뽑고 양성하는데 관심을 기울여야 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-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사랑실천 기구들의 대표는 신자를 뽑고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그들이 삶으로 사랑을 증거하도록 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이들을 위한 영성 생활을 위한 교육과정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직원들을 위한 교육과정에 대한 확인이 필요하다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6"/>
          <p:cNvGrpSpPr/>
          <p:nvPr/>
        </p:nvGrpSpPr>
        <p:grpSpPr>
          <a:xfrm>
            <a:off x="428596" y="785794"/>
            <a:ext cx="8358246" cy="5857916"/>
            <a:chOff x="642910" y="785794"/>
            <a:chExt cx="8358246" cy="5857916"/>
          </a:xfrm>
        </p:grpSpPr>
        <p:sp>
          <p:nvSpPr>
            <p:cNvPr id="2" name="모서리가 둥근 직사각형 1"/>
            <p:cNvSpPr/>
            <p:nvPr/>
          </p:nvSpPr>
          <p:spPr>
            <a:xfrm>
              <a:off x="642910" y="785794"/>
              <a:ext cx="1071570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</a:rPr>
                <a:t>구  성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4" name="모서리가 둥근 직사각형 3"/>
            <p:cNvSpPr/>
            <p:nvPr/>
          </p:nvSpPr>
          <p:spPr>
            <a:xfrm>
              <a:off x="2143108" y="785794"/>
              <a:ext cx="135732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Ⅰ.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서 론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2143108" y="1357298"/>
              <a:ext cx="1357322" cy="114300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Ⅱ.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규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정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27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2071670" y="6215082"/>
              <a:ext cx="135732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Ⅲ.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맺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음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cxnSp>
          <p:nvCxnSpPr>
            <p:cNvPr id="9" name="직선 연결선 8"/>
            <p:cNvCxnSpPr>
              <a:stCxn id="2" idx="3"/>
              <a:endCxn id="4" idx="1"/>
            </p:cNvCxnSpPr>
            <p:nvPr/>
          </p:nvCxnSpPr>
          <p:spPr>
            <a:xfrm>
              <a:off x="1714480" y="1000108"/>
              <a:ext cx="42862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5400000">
              <a:off x="-785850" y="3714752"/>
              <a:ext cx="542928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>
              <a:endCxn id="6" idx="1"/>
            </p:cNvCxnSpPr>
            <p:nvPr/>
          </p:nvCxnSpPr>
          <p:spPr>
            <a:xfrm>
              <a:off x="1928794" y="6429396"/>
              <a:ext cx="142876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>
              <a:endCxn id="5" idx="1"/>
            </p:cNvCxnSpPr>
            <p:nvPr/>
          </p:nvCxnSpPr>
          <p:spPr>
            <a:xfrm flipV="1">
              <a:off x="1928794" y="1928802"/>
              <a:ext cx="214314" cy="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>
              <a:stCxn id="5" idx="3"/>
            </p:cNvCxnSpPr>
            <p:nvPr/>
          </p:nvCxnSpPr>
          <p:spPr>
            <a:xfrm>
              <a:off x="3500430" y="1928802"/>
              <a:ext cx="428628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모서리가 둥근 직사각형 20"/>
            <p:cNvSpPr/>
            <p:nvPr/>
          </p:nvSpPr>
          <p:spPr>
            <a:xfrm>
              <a:off x="3714744" y="785794"/>
              <a:ext cx="5286412" cy="42862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주교들의 권위에 대한 교회법 규범의 필요성</a:t>
              </a:r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</p:txBody>
        </p:sp>
        <p:cxnSp>
          <p:nvCxnSpPr>
            <p:cNvPr id="23" name="직선 연결선 22"/>
            <p:cNvCxnSpPr>
              <a:stCxn id="4" idx="3"/>
              <a:endCxn id="21" idx="1"/>
            </p:cNvCxnSpPr>
            <p:nvPr/>
          </p:nvCxnSpPr>
          <p:spPr>
            <a:xfrm>
              <a:off x="3500430" y="1000108"/>
              <a:ext cx="214314" cy="15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모서리가 둥근 직사각형 6"/>
            <p:cNvSpPr/>
            <p:nvPr/>
          </p:nvSpPr>
          <p:spPr>
            <a:xfrm>
              <a:off x="3714744" y="1357298"/>
              <a:ext cx="5286412" cy="471490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신자들의 권리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사랑실천기구들과 교회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각 차원의 관할 권위의 개념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     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    교구장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주교의 책임과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6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7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사랑실천기구 종사자와 교구장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8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지도하고 조정하는 사무소 설치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 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9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3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본당에 사랑실천기구 설치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교육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10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5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기구들의 재산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후원금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,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급여 등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11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rgbClr val="C00000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기구의 활동지침</a:t>
              </a:r>
              <a:endPara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전국적 활동과 국제적 활동 장려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13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기구 사업들을 승인할 권리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14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    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사랑실천 활동 촉진의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제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15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조 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2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항</a:t>
              </a:r>
              <a:r>
                <a:rPr lang="en-US" altLang="ko-KR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: </a:t>
              </a:r>
              <a:r>
                <a:rPr lang="ko-KR" altLang="en-US" b="1" dirty="0" smtClean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한컴바탕" pitchFamily="18" charset="2"/>
                </a:rPr>
                <a:t>교황청 각 평의회의 의무</a:t>
              </a:r>
              <a:endPara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endParaRPr>
            </a:p>
            <a:p>
              <a:pPr algn="ctr"/>
              <a:endParaRPr lang="ko-KR" altLang="en-US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cxnSp>
        <p:nvCxnSpPr>
          <p:cNvPr id="29" name="직선 연결선 28"/>
          <p:cNvCxnSpPr/>
          <p:nvPr/>
        </p:nvCxnSpPr>
        <p:spPr>
          <a:xfrm>
            <a:off x="5143504" y="2500306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5143504" y="2786058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143504" y="3071810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rot="5400000">
            <a:off x="5001422" y="2785264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5286380" y="2786058"/>
            <a:ext cx="14287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모서리가 둥근 직사각형 37"/>
          <p:cNvSpPr/>
          <p:nvPr/>
        </p:nvSpPr>
        <p:spPr>
          <a:xfrm>
            <a:off x="3500430" y="6215082"/>
            <a:ext cx="5286412" cy="4286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자의교서가 준수되기를 명령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/ 2012,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12,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10</a:t>
            </a:r>
            <a:r>
              <a:rPr lang="ko-KR" altLang="en-US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한컴바탕" pitchFamily="18" charset="2"/>
              </a:rPr>
              <a:t>일 발효</a:t>
            </a: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한컴바탕" pitchFamily="18" charset="2"/>
            </a:endParaRPr>
          </a:p>
        </p:txBody>
      </p:sp>
      <p:cxnSp>
        <p:nvCxnSpPr>
          <p:cNvPr id="40" name="직선 연결선 39"/>
          <p:cNvCxnSpPr>
            <a:stCxn id="6" idx="3"/>
            <a:endCxn id="38" idx="1"/>
          </p:cNvCxnSpPr>
          <p:nvPr/>
        </p:nvCxnSpPr>
        <p:spPr>
          <a:xfrm>
            <a:off x="3214678" y="6429396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흐름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흐름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2505</TotalTime>
  <Words>3842</Words>
  <Application>Microsoft Office PowerPoint</Application>
  <PresentationFormat>화면 슬라이드 쇼(4:3)</PresentationFormat>
  <Paragraphs>463</Paragraphs>
  <Slides>30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41" baseType="lpstr">
      <vt:lpstr>굴림</vt:lpstr>
      <vt:lpstr>Arial</vt:lpstr>
      <vt:lpstr>나눔고딕</vt:lpstr>
      <vt:lpstr>한컴바탕</vt:lpstr>
      <vt:lpstr>맑은 고딕</vt:lpstr>
      <vt:lpstr>Wingdings 2</vt:lpstr>
      <vt:lpstr>Constantia</vt:lpstr>
      <vt:lpstr>Calibri</vt:lpstr>
      <vt:lpstr>HY중고딕</vt:lpstr>
      <vt:lpstr>HY신명조</vt:lpstr>
      <vt:lpstr>흐름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서울가톨릭사회복지회</dc:creator>
  <cp:lastModifiedBy>kimgabriel</cp:lastModifiedBy>
  <cp:revision>226</cp:revision>
  <dcterms:created xsi:type="dcterms:W3CDTF">2012-12-12T09:29:48Z</dcterms:created>
  <dcterms:modified xsi:type="dcterms:W3CDTF">2014-03-10T12:02:12Z</dcterms:modified>
</cp:coreProperties>
</file>