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90BD89-306B-4D25-8B42-6DC4268CA631}" type="datetimeFigureOut">
              <a:rPr lang="ko-KR" altLang="en-US" smtClean="0"/>
              <a:pPr/>
              <a:t>2014-04-09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F41E1BB-12FD-4265-A076-90DE0A2A4B0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afe.naver.com/audreywedding/6073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earch.naver.com/search.naver?sm=ext&amp;viewloc=1&amp;where=idetail&amp;rev=17&amp;query=%EA%B5%90%ED%99%A9%20%ED%94%84%EB%9E%80%EC%B9%98%EC%8A%A4%EC%BD%94&amp;section=image&amp;sort=0&amp;res_fr=0&amp;res_to=0&amp;start=1&amp;ie=utf8&amp;img_id=blog55892704%7C34%7C200408427_3&amp;face=0&amp;color=0&amp;ccl=0&amp;viewtype=2&amp;aq=0&amp;spq=0&amp;nx_search_query=%EA%B5%90%ED%99%A9%20%ED%94%84%EB%9E%80%EC%B9%98%EC%8A%A4%EC%BD%94&amp;nx_and_query=&amp;nx_sub_query=&amp;nx_search_hlquery=&amp;nx_search_fasquery=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magesearch.naver.com/search.naver?sm=ext&amp;viewloc=1&amp;where=idetail&amp;rev=17&amp;query=%EA%B5%90%ED%99%A9%20%ED%94%84%EB%9E%80%EC%B9%98%EC%8A%A4%EC%BD%94&amp;section=image&amp;sort=0&amp;res_fr=0&amp;res_to=0&amp;start=7&amp;ie=utf8&amp;img_id=blog65630842%7C9%7C50174736871_1&amp;face=0&amp;color=0&amp;ccl=0&amp;viewtype=2&amp;aq=0&amp;spq=0&amp;nx_search_query=%EA%B5%90%ED%99%A9%20%ED%94%84%EB%9E%80%EC%B9%98%EC%8A%A4%EC%BD%94&amp;nx_and_query=&amp;nx_sub_query=&amp;nx_search_hlquery=&amp;nx_search_fasquery=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imagesearch.naver.com/search.naver?sm=ext&amp;viewloc=1&amp;where=idetail&amp;rev=17&amp;query=%EA%B5%90%ED%99%A9%20%ED%94%84%EB%9E%80%EC%B9%98%EC%8A%A4%EC%BD%94&amp;section=image&amp;sort=0&amp;res_fr=0&amp;res_to=0&amp;start=43&amp;ie=utf8&amp;img_id=news0470002044899_1&amp;face=0&amp;color=0&amp;ccl=0&amp;viewtype=2&amp;aq=0&amp;spq=0&amp;nx_search_query=%EA%B5%90%ED%99%A9%20%ED%94%84%EB%9E%80%EC%B9%98%EC%8A%A4%EC%BD%94&amp;nx_and_query=&amp;nx_sub_query=&amp;nx_search_hlquery=&amp;nx_search_fasquery=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magesearch.naver.com/search.naver?sm=ext&amp;viewloc=1&amp;where=idetail&amp;rev=17&amp;query=%EA%B5%90%ED%99%A9%20%ED%94%84%EB%9E%80%EC%B9%98%EC%8A%A4%EC%BD%94&amp;section=image&amp;sort=0&amp;res_fr=0&amp;res_to=0&amp;start=53&amp;ie=utf8&amp;img_id=blog73361320%7C6%7C10187302261_20&amp;face=0&amp;color=0&amp;ccl=0&amp;viewtype=2&amp;aq=0&amp;spq=0&amp;nx_search_query=%EA%B5%90%ED%99%A9%20%ED%94%84%EB%9E%80%EC%B9%98%EC%8A%A4%EC%BD%94&amp;nx_and_query=&amp;nx_sub_query=&amp;nx_search_hlquery=&amp;nx_search_fasquery=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imagesearch.naver.com/search.naver?sm=ext&amp;viewloc=1&amp;where=idetail&amp;rev=17&amp;query=%EA%B5%90%ED%99%A9%20%ED%94%84%EB%9E%80%EC%B9%98%EC%8A%A4%EC%BD%94&amp;section=image&amp;sort=0&amp;res_fr=0&amp;res_to=0&amp;start=331&amp;ie=utf8&amp;img_id=news50030000644030_1&amp;face=0&amp;color=0&amp;ccl=0&amp;viewtype=2&amp;aq=0&amp;spq=0&amp;nx_search_query=%EA%B5%90%ED%99%A9%20%ED%94%84%EB%9E%80%EC%B9%98%EC%8A%A4%EC%BD%94&amp;nx_and_query=&amp;nx_sub_query=&amp;nx_search_hlquery=&amp;nx_search_fasquery=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earch.naver.com/search.naver?sm=ext&amp;viewloc=1&amp;where=idetail&amp;rev=17&amp;query=%EA%B5%90%ED%99%A9%20%ED%94%84%EB%9E%80%EC%B9%98%EC%8A%A4%EC%BD%94&amp;section=image&amp;sort=0&amp;res_fr=0&amp;res_to=0&amp;start=102&amp;ie=utf8&amp;img_id=blog944675%7C4%7C60206550794_1&amp;face=0&amp;color=0&amp;ccl=0&amp;viewtype=2&amp;aq=0&amp;spq=0&amp;nx_search_query=%EA%B5%90%ED%99%A9%20%ED%94%84%EB%9E%80%EC%B9%98%EC%8A%A4%EC%BD%94&amp;nx_and_query=&amp;nx_sub_query=&amp;nx_search_hlquery=&amp;nx_search_fasquery=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wikitree.co.kr/main/news_view.php?id=15137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교황권고문 '복음의 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785794"/>
            <a:ext cx="5857916" cy="5786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857232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권고문 반포 배경</a:t>
            </a:r>
            <a:endParaRPr lang="ko-KR" altLang="en-US" sz="2000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571612"/>
            <a:ext cx="8358246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2010.  9. 21,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자의교서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⌠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언제나 어디서나⌡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베네딕토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신앙의 정체성 확립을 위한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 복음화 촉진평의회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’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구성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2011. 10. 11,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자의교서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⌠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믿음의 문⌡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베네딕토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세계주교대의원회의 개최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 신앙의 전수를 위한 새로운 복음화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2012. 10. 7~28,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세계주교대의원회의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 신앙의 전수를 위한 새로운 복음화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</a:p>
          <a:p>
            <a:pPr>
              <a:lnSpc>
                <a:spcPct val="150000"/>
              </a:lnSpc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2013. 11. 26,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교황권고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⌠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복음의 기쁨⌡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프란치스코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세계주교대의원회의 후속 문헌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프란치스코의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새로운 복음화에 대한 전망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현대 세계의 새로운 복음화의 꿈을 제시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  <a:endParaRPr lang="ko-KR" altLang="en-US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pic>
        <p:nvPicPr>
          <p:cNvPr id="1026" name="Picture 2" descr="http://news.catholic.or.kr/upload_data/section/20131205182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2571744"/>
            <a:ext cx="1785950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모서리가 둥근 직사각형 21"/>
          <p:cNvSpPr/>
          <p:nvPr/>
        </p:nvSpPr>
        <p:spPr>
          <a:xfrm>
            <a:off x="6429388" y="4929198"/>
            <a:ext cx="1571636" cy="42862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4714876" y="4929198"/>
            <a:ext cx="1143008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3428992" y="4929198"/>
            <a:ext cx="785818" cy="42862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1714480" y="4929198"/>
            <a:ext cx="1214446" cy="42862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85786" y="714356"/>
            <a:ext cx="728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‘</a:t>
            </a:r>
            <a:r>
              <a:rPr lang="ko-KR" altLang="en-US" sz="2800" b="1" dirty="0" smtClean="0"/>
              <a:t>새로운 복음화</a:t>
            </a:r>
            <a:r>
              <a:rPr lang="en-US" altLang="ko-KR" sz="2800" b="1" dirty="0" smtClean="0"/>
              <a:t>(New Evangelization)’</a:t>
            </a:r>
            <a:r>
              <a:rPr lang="ko-KR" altLang="en-US" sz="2800" b="1" dirty="0" smtClean="0"/>
              <a:t>의 개념 </a:t>
            </a:r>
            <a:endParaRPr lang="ko-KR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357299"/>
            <a:ext cx="8143932" cy="535531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• 1980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년대 교황 요한 </a:t>
            </a:r>
            <a:r>
              <a:rPr lang="ko-KR" altLang="en-US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바오로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세가 처음 사용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1979, 6, 9 -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폴란드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모길라의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거룩한 십자가 순례지에서 행한 미사 강론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특별히 강조된 개념은 아니었다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1983, 3, 9 -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라틴 아메리카 주교 총회 강론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복음화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500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주년 기념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       “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재복음화가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아니라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 복음화를 위한 사명입니다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복음화는 라틴 아메리카 교회가 자신의 전반적인 상황을 고려하고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평가하기 위하여 착수한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식별 과정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을 거쳐 생겨났다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당시 라틴 아메리카        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대륙은 새로운 도전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유사 종교 출현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공산주의 이데올로기 등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에 직면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 복음화는 그 열정과 방식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 표현에서 새로운 것입니다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교회가 새로운 상황과 조건의 변화에 맞서 용감하게 새 길을 내는 것이다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 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 </a:t>
            </a:r>
            <a:r>
              <a:rPr lang="ko-KR" altLang="en-US" b="1" dirty="0" smtClean="0">
                <a:solidFill>
                  <a:schemeClr val="tx2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만민 선교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복음화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</a:t>
            </a:r>
            <a:r>
              <a:rPr lang="ko-KR" altLang="en-US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재복음화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</a:t>
            </a:r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</a:t>
            </a:r>
            <a:endParaRPr lang="en-US" altLang="ko-KR" b="1" dirty="0" smtClean="0">
              <a:solidFill>
                <a:schemeClr val="bg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4" name="줄무늬가 있는 오른쪽 화살표 3"/>
          <p:cNvSpPr/>
          <p:nvPr/>
        </p:nvSpPr>
        <p:spPr>
          <a:xfrm>
            <a:off x="785786" y="3429000"/>
            <a:ext cx="214314" cy="14287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줄무늬가 있는 오른쪽 화살표 4"/>
          <p:cNvSpPr/>
          <p:nvPr/>
        </p:nvSpPr>
        <p:spPr>
          <a:xfrm>
            <a:off x="785786" y="2285992"/>
            <a:ext cx="214314" cy="14287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줄무늬가 있는 오른쪽 화살표 5"/>
          <p:cNvSpPr/>
          <p:nvPr/>
        </p:nvSpPr>
        <p:spPr>
          <a:xfrm>
            <a:off x="785786" y="4500570"/>
            <a:ext cx="214314" cy="14287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줄무늬가 있는 오른쪽 화살표 6"/>
          <p:cNvSpPr/>
          <p:nvPr/>
        </p:nvSpPr>
        <p:spPr>
          <a:xfrm>
            <a:off x="785786" y="4214818"/>
            <a:ext cx="214314" cy="14287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오른쪽 화살표 7"/>
          <p:cNvSpPr/>
          <p:nvPr/>
        </p:nvSpPr>
        <p:spPr>
          <a:xfrm>
            <a:off x="3071802" y="5072074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오른쪽 화살표 8"/>
          <p:cNvSpPr/>
          <p:nvPr/>
        </p:nvSpPr>
        <p:spPr>
          <a:xfrm>
            <a:off x="4357686" y="5072074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6072198" y="5072074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3714744" y="5786454"/>
            <a:ext cx="2000264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857224" y="5786454"/>
            <a:ext cx="2071702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6572264" y="5786454"/>
            <a:ext cx="178595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929058" y="5857892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시대적 상황과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r>
              <a:rPr lang="ko-KR" altLang="en-US" b="1" dirty="0" smtClean="0">
                <a:solidFill>
                  <a:schemeClr val="bg1"/>
                </a:solidFill>
              </a:rPr>
              <a:t>조건들을 숙고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28662" y="5857892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교회 자신에 대한 새로운 인식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43702" y="5857892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새롭게 모색된 복음화의 길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7" name="덧셈 기호 16"/>
          <p:cNvSpPr/>
          <p:nvPr/>
        </p:nvSpPr>
        <p:spPr>
          <a:xfrm>
            <a:off x="3143240" y="6000768"/>
            <a:ext cx="357190" cy="35719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등호 17"/>
          <p:cNvSpPr/>
          <p:nvPr/>
        </p:nvSpPr>
        <p:spPr>
          <a:xfrm>
            <a:off x="5929322" y="6000768"/>
            <a:ext cx="357190" cy="35719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8596" y="785794"/>
            <a:ext cx="835824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1988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평신도 그리스도인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Christifideles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Laici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)’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“2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천 년대의 새로운 복음화의 때가 왔다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>
              <a:buFont typeface="한컴바탕"/>
              <a:buChar char=" "/>
            </a:pP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1990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회칙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선교사명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Redemptoris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Missio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)’ 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현시점이 바로 새로운 복음화에 투신할 적기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</a:p>
          <a:p>
            <a:pPr>
              <a:buFont typeface="한컴바탕"/>
              <a:buChar char=" "/>
            </a:pP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1994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재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삼천년기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’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“2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천 년의 접근을 위한 준비의 일부분은 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바티칸 공의회 이후에 시작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된 일련의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시노드들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세계주교대의원회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대륙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국가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기저가 되는  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주제는 복음화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더 정확히 말하자면 새로운 복음화 입니다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</a:t>
            </a: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바티칸공의회에서 천명된 교회의 가르침들은 새로운 복음화를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위한 복음의 본질적인 내용이라 할 수 있고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바오로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세로부터 뒤를 잇는 교황들이 반포한 공식적인 가르침과   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후속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시노드들은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복음화를 구체화하는 기능적 요소들로 볼 수 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2000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대희년을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준비하면서 대륙 별 주교대의원총회에서는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에 대한 개념을 지역교회의 사목적 사고에서 받아들여야 할   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표현으로 보았다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전 교계 안에 교회 사명을 나타내는 핵심 개념으로 부상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</a:p>
        </p:txBody>
      </p:sp>
      <p:sp>
        <p:nvSpPr>
          <p:cNvPr id="3" name="오른쪽 화살표 2"/>
          <p:cNvSpPr/>
          <p:nvPr/>
        </p:nvSpPr>
        <p:spPr>
          <a:xfrm>
            <a:off x="714348" y="1142984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오른쪽 화살표 3"/>
          <p:cNvSpPr/>
          <p:nvPr/>
        </p:nvSpPr>
        <p:spPr>
          <a:xfrm>
            <a:off x="714348" y="2000240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오른쪽 화살표 4"/>
          <p:cNvSpPr/>
          <p:nvPr/>
        </p:nvSpPr>
        <p:spPr>
          <a:xfrm>
            <a:off x="714348" y="2857496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오른쪽 화살표 5"/>
          <p:cNvSpPr/>
          <p:nvPr/>
        </p:nvSpPr>
        <p:spPr>
          <a:xfrm>
            <a:off x="714348" y="3929066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오른쪽 화살표 6"/>
          <p:cNvSpPr/>
          <p:nvPr/>
        </p:nvSpPr>
        <p:spPr>
          <a:xfrm>
            <a:off x="714348" y="5286388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7158" y="785794"/>
            <a:ext cx="842968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•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 </a:t>
            </a:r>
            <a:r>
              <a:rPr lang="ko-KR" altLang="en-US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베네딕토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16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‘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’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계승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28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 베드로와 성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바오로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사도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대축일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강론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복음화를 다시 제안합니다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복음화란 복음이 새로운 것이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아니라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복음화를 새롭게 다시 충실히 해보자는 제안인 것입니다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바티칸공의회 정신을 다시금 현실화하고 생활화하자는 제안입니다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월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교서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언제나 어디서나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’(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Ubicumque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et </a:t>
            </a:r>
            <a:r>
              <a:rPr lang="en-US" altLang="ko-KR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Semper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복음화의 사명은 교회의 본성 자체인데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최근 우리 시대에 이르러 많은 장애 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를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경험하고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특히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세속화의 영향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으로 종국에는 신앙 포기에 직면하게 되는 것이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도전이자 당면 과제입니다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새로운 복음화는 특히 오래 전에 설립된 교회들과 관계가 있기에 교황청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b="1" dirty="0" err="1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새복음화촉진평의회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는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특별히 세속화 현상이 더욱 두드러지게 나타나는 전통적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그리스도교 지역의 개별 교회들을 위해 활동할 것입니다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.” </a:t>
            </a: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복음화는 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바티칸 공의회 정신을 이어받는 복음화의 현실적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노력으로 교계 안에 사목정책의 방향을 결정짓는 결정적 역할을 하고 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월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7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~28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세계주교대의원회의 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정기총회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주제 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 신앙의 전수를 위한 새로운 복음화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</a:p>
          <a:p>
            <a:pPr>
              <a:buFont typeface="한컴바탕"/>
              <a:buChar char=" "/>
            </a:pP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2012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현재는 지역 교회 안에서 신앙생활의 영적 활성화를 의미한다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endParaRPr lang="ko-KR" altLang="en-US" dirty="0"/>
          </a:p>
        </p:txBody>
      </p:sp>
      <p:sp>
        <p:nvSpPr>
          <p:cNvPr id="3" name="오른쪽 화살표 2"/>
          <p:cNvSpPr/>
          <p:nvPr/>
        </p:nvSpPr>
        <p:spPr>
          <a:xfrm>
            <a:off x="571472" y="1714488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오른쪽 화살표 3"/>
          <p:cNvSpPr/>
          <p:nvPr/>
        </p:nvSpPr>
        <p:spPr>
          <a:xfrm>
            <a:off x="571472" y="5857892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오른쪽 화살표 4"/>
          <p:cNvSpPr/>
          <p:nvPr/>
        </p:nvSpPr>
        <p:spPr>
          <a:xfrm>
            <a:off x="571472" y="2786058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오른쪽 화살표 5"/>
          <p:cNvSpPr/>
          <p:nvPr/>
        </p:nvSpPr>
        <p:spPr>
          <a:xfrm>
            <a:off x="571472" y="4714884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오른쪽 화살표 6"/>
          <p:cNvSpPr/>
          <p:nvPr/>
        </p:nvSpPr>
        <p:spPr>
          <a:xfrm>
            <a:off x="571472" y="6357958"/>
            <a:ext cx="21431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500042"/>
            <a:ext cx="75009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13</a:t>
            </a:r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세계주교대의원회의 정기총회</a:t>
            </a:r>
            <a:endParaRPr lang="en-US" altLang="ko-KR" sz="28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/>
            <a:r>
              <a:rPr lang="en-US" altLang="ko-KR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 신앙의 전수를 위한 새 복음화</a:t>
            </a:r>
            <a:r>
              <a:rPr lang="en-US" altLang="ko-KR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  <a:endParaRPr lang="ko-KR" altLang="en-US" sz="28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571612"/>
            <a:ext cx="83582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“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그러므로 너희는 가서 모든 민족들을 제자로 삼아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아버지와 아들과 성령의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이름으로 세례를 주고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내가 너희에게 명령한 모든 것을 가르쳐 지키게 하여라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!”</a:t>
            </a:r>
          </a:p>
          <a:p>
            <a:pPr algn="r"/>
            <a:r>
              <a:rPr lang="en-US" altLang="ko-KR" sz="1400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(Mt 28, 19~20)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새로운 복음화는 교회가 자신의 근본 사명과 정체성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그리고 그 존재 이유를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쇄신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하고자 시작하는 계획에 붙여진 이름이다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지금은 교회가 모든 그리스도인 공동체에게 그들의 계획과 활동이 지닌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선교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특성에 기초를 두고 그들의 사목 활동을 평가하라고 요청할 때이다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우리는 변화와 긴장의 시대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균형과 준거의 상실이라는 매우 중요한 시기에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살고 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한마디로 말해서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지금의 상황은 교회가 신앙을 선포하고 전수하는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데 완전히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방식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을 숙고할 것을 요구하고 있다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따라서 교회가 오늘날 신앙을 전수할 자신의 책임과 임무를 떠맡아 완수할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방법을 숙고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현대 세계에서 교회가 신앙을 낳고 오늘날의 도전에 대응하는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데에 활용할 수 있는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실질적인 수단들을 강구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하는 측면들이 이 의제 개요의 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기본 틀을 이룬다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endParaRPr lang="ko-KR" altLang="en-US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14348" y="714356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‘</a:t>
            </a:r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</a:t>
            </a:r>
            <a:r>
              <a:rPr lang="en-US" altLang="ko-KR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(New Evangelization)’</a:t>
            </a:r>
            <a:r>
              <a:rPr lang="ko-KR" altLang="en-US" sz="28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의미</a:t>
            </a:r>
            <a:r>
              <a:rPr lang="ko-KR" altLang="en-US" sz="32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lang="ko-KR" altLang="en-US" sz="32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500174"/>
            <a:ext cx="842968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C00000"/>
                </a:solidFill>
              </a:rPr>
              <a:t>• </a:t>
            </a:r>
            <a:r>
              <a:rPr lang="ko-KR" altLang="en-US" b="1" dirty="0" smtClean="0">
                <a:solidFill>
                  <a:srgbClr val="C00000"/>
                </a:solidFill>
              </a:rPr>
              <a:t>선교</a:t>
            </a:r>
            <a:r>
              <a:rPr lang="en-US" altLang="ko-KR" b="1" dirty="0" smtClean="0">
                <a:solidFill>
                  <a:srgbClr val="C00000"/>
                </a:solidFill>
              </a:rPr>
              <a:t>(</a:t>
            </a:r>
            <a:r>
              <a:rPr lang="en-US" altLang="ko-KR" b="1" dirty="0" err="1" smtClean="0">
                <a:solidFill>
                  <a:srgbClr val="C00000"/>
                </a:solidFill>
              </a:rPr>
              <a:t>Missio</a:t>
            </a:r>
            <a:r>
              <a:rPr lang="en-US" altLang="ko-KR" b="1" dirty="0" smtClean="0">
                <a:solidFill>
                  <a:srgbClr val="C00000"/>
                </a:solidFill>
              </a:rPr>
              <a:t>)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성경</a:t>
            </a:r>
            <a:r>
              <a:rPr lang="en-US" altLang="ko-KR" dirty="0" smtClean="0"/>
              <a:t> </a:t>
            </a:r>
            <a:r>
              <a:rPr lang="ko-KR" altLang="en-US" dirty="0" smtClean="0"/>
              <a:t>안에서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파견하다</a:t>
            </a:r>
            <a:r>
              <a:rPr lang="en-US" altLang="ko-KR" dirty="0" smtClean="0"/>
              <a:t>’(</a:t>
            </a:r>
            <a:r>
              <a:rPr lang="en-US" altLang="ko-KR" dirty="0" err="1" smtClean="0"/>
              <a:t>mittere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 기원을 둔 개념</a:t>
            </a:r>
            <a:endParaRPr lang="en-US" altLang="ko-KR" dirty="0" smtClean="0"/>
          </a:p>
          <a:p>
            <a:r>
              <a:rPr lang="en-US" altLang="ko-KR" dirty="0" smtClean="0"/>
              <a:t>      </a:t>
            </a:r>
            <a:r>
              <a:rPr lang="ko-KR" altLang="en-US" dirty="0" smtClean="0"/>
              <a:t>파견되고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알리고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교회를 건설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삼위일체적 친교를 통한 구원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즉</a:t>
            </a:r>
            <a:r>
              <a:rPr lang="en-US" altLang="ko-KR" dirty="0" smtClean="0"/>
              <a:t> </a:t>
            </a:r>
            <a:r>
              <a:rPr lang="ko-KR" altLang="en-US" dirty="0" smtClean="0"/>
              <a:t>하느님의 사랑을 통한 구원의 의미이다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     16C </a:t>
            </a:r>
            <a:r>
              <a:rPr lang="ko-KR" altLang="en-US" dirty="0" smtClean="0"/>
              <a:t>이후 식민지주의 시대를 거치며 왜곡됨</a:t>
            </a:r>
            <a:r>
              <a:rPr lang="en-US" altLang="ko-KR" dirty="0" smtClean="0"/>
              <a:t>(</a:t>
            </a:r>
            <a:r>
              <a:rPr lang="ko-KR" altLang="en-US" dirty="0" smtClean="0"/>
              <a:t>교회 밖에는 구원이 없다</a:t>
            </a:r>
            <a:r>
              <a:rPr lang="en-US" altLang="ko-KR" dirty="0" smtClean="0"/>
              <a:t>.) </a:t>
            </a:r>
          </a:p>
          <a:p>
            <a:r>
              <a:rPr lang="ko-KR" altLang="en-US" dirty="0" smtClean="0"/>
              <a:t>이를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 바티칸 공의회를 통한 반성을 통해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복음화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란 용어 선호</a:t>
            </a:r>
            <a:endParaRPr lang="en-US" altLang="ko-KR" dirty="0" smtClean="0"/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     교회의 본질이며 사명</a:t>
            </a:r>
            <a:r>
              <a:rPr lang="en-US" altLang="ko-KR" b="1" dirty="0" smtClean="0">
                <a:solidFill>
                  <a:srgbClr val="FF0000"/>
                </a:solidFill>
              </a:rPr>
              <a:t>(Mission)</a:t>
            </a:r>
            <a:r>
              <a:rPr lang="ko-KR" altLang="en-US" b="1" dirty="0" smtClean="0">
                <a:solidFill>
                  <a:srgbClr val="FF0000"/>
                </a:solidFill>
              </a:rPr>
              <a:t>은 복음선포이다</a:t>
            </a:r>
            <a:r>
              <a:rPr lang="en-US" altLang="ko-KR" b="1" dirty="0" smtClean="0">
                <a:solidFill>
                  <a:srgbClr val="FF0000"/>
                </a:solidFill>
              </a:rPr>
              <a:t>. </a:t>
            </a:r>
            <a:r>
              <a:rPr lang="ko-KR" altLang="en-US" b="1" dirty="0" smtClean="0">
                <a:solidFill>
                  <a:srgbClr val="FF0000"/>
                </a:solidFill>
              </a:rPr>
              <a:t>복음화와 새로운 복음화는  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교회의 본질적 사명을 실현하는 본래적 의미의 선교로부터 파생된 개념이다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</a:p>
          <a:p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</a:rPr>
              <a:t>• </a:t>
            </a:r>
            <a:r>
              <a:rPr lang="ko-KR" altLang="en-US" b="1" dirty="0" smtClean="0">
                <a:solidFill>
                  <a:srgbClr val="C00000"/>
                </a:solidFill>
              </a:rPr>
              <a:t>복음화</a:t>
            </a:r>
            <a:r>
              <a:rPr lang="en-US" altLang="ko-KR" b="1" dirty="0" smtClean="0">
                <a:solidFill>
                  <a:srgbClr val="C00000"/>
                </a:solidFill>
              </a:rPr>
              <a:t>(</a:t>
            </a:r>
            <a:r>
              <a:rPr lang="en-US" altLang="ko-KR" b="1" dirty="0" err="1" smtClean="0">
                <a:solidFill>
                  <a:srgbClr val="C00000"/>
                </a:solidFill>
              </a:rPr>
              <a:t>Evangelizatio</a:t>
            </a:r>
            <a:r>
              <a:rPr lang="en-US" altLang="ko-KR" b="1" dirty="0" smtClean="0">
                <a:solidFill>
                  <a:srgbClr val="C00000"/>
                </a:solidFill>
              </a:rPr>
              <a:t>) </a:t>
            </a:r>
            <a:r>
              <a:rPr lang="en-US" altLang="ko-KR" dirty="0" smtClean="0"/>
              <a:t>: 1960</a:t>
            </a:r>
            <a:r>
              <a:rPr lang="ko-KR" altLang="en-US" dirty="0" smtClean="0"/>
              <a:t>년대 등장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 바티칸 공의회 문헌에 공식 수록</a:t>
            </a:r>
            <a:endParaRPr lang="en-US" altLang="ko-KR" dirty="0" smtClean="0"/>
          </a:p>
          <a:p>
            <a:r>
              <a:rPr lang="ko-KR" altLang="en-US" dirty="0" smtClean="0"/>
              <a:t>     교회는 선포자의 능동적 역할만이 아니라</a:t>
            </a:r>
            <a:r>
              <a:rPr lang="en-US" altLang="ko-KR" dirty="0" smtClean="0"/>
              <a:t>,</a:t>
            </a:r>
            <a:r>
              <a:rPr lang="ko-KR" altLang="en-US" dirty="0" smtClean="0"/>
              <a:t> 청중과 제자의 수용적 역할도 수행</a:t>
            </a:r>
            <a:endParaRPr lang="en-US" altLang="ko-KR" dirty="0" smtClean="0"/>
          </a:p>
          <a:p>
            <a:r>
              <a:rPr lang="ko-KR" altLang="en-US" dirty="0" smtClean="0"/>
              <a:t>     </a:t>
            </a:r>
            <a:r>
              <a:rPr lang="ko-KR" altLang="en-US" b="1" dirty="0" smtClean="0">
                <a:solidFill>
                  <a:srgbClr val="FF0000"/>
                </a:solidFill>
              </a:rPr>
              <a:t>복음화란 우리의 가치관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판단기준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사상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생활방식 등 삶의 실천과 관련된 모든 영역이 복음의 기준으로 변화되어 삶의 증거와 말씀을 통해 </a:t>
            </a:r>
            <a:r>
              <a:rPr lang="en-US" altLang="ko-KR" b="1" dirty="0" err="1" smtClean="0">
                <a:solidFill>
                  <a:srgbClr val="FF0000"/>
                </a:solidFill>
              </a:rPr>
              <a:t>Xt</a:t>
            </a:r>
            <a:r>
              <a:rPr lang="ko-KR" altLang="en-US" b="1" dirty="0" smtClean="0">
                <a:solidFill>
                  <a:srgbClr val="FF0000"/>
                </a:solidFill>
              </a:rPr>
              <a:t>의 메시지를 선포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ko-KR" altLang="en-US" dirty="0" smtClean="0"/>
              <a:t> </a:t>
            </a:r>
            <a:r>
              <a:rPr lang="en-US" altLang="ko-KR" b="1" dirty="0" smtClean="0">
                <a:solidFill>
                  <a:srgbClr val="C00000"/>
                </a:solidFill>
              </a:rPr>
              <a:t>• </a:t>
            </a:r>
            <a:r>
              <a:rPr lang="ko-KR" altLang="en-US" b="1" dirty="0" smtClean="0">
                <a:solidFill>
                  <a:srgbClr val="C00000"/>
                </a:solidFill>
              </a:rPr>
              <a:t>새로운 복음화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복음화가 담고 있는 모든 내용들이 그 본질적 내용이다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    </a:t>
            </a:r>
            <a:r>
              <a:rPr lang="ko-KR" altLang="en-US" dirty="0" smtClean="0"/>
              <a:t>오늘날 복음을 전하고 살도록 부름 받은 교회는 새로운 상황과 조건의 변화에 맞서 용감하게 새 길을 내야 할 과제를 안고 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따라서 </a:t>
            </a:r>
            <a:r>
              <a:rPr lang="ko-KR" altLang="en-US" b="1" dirty="0" smtClean="0">
                <a:solidFill>
                  <a:srgbClr val="FF0000"/>
                </a:solidFill>
              </a:rPr>
              <a:t>새로운 복음화란</a:t>
            </a:r>
            <a:r>
              <a:rPr lang="ko-KR" altLang="en-US" b="1" dirty="0" smtClean="0"/>
              <a:t> 이러한 시대 변화를 볼 수 있는 </a:t>
            </a:r>
            <a:r>
              <a:rPr lang="ko-KR" altLang="en-US" b="1" dirty="0" smtClean="0">
                <a:solidFill>
                  <a:srgbClr val="FF0000"/>
                </a:solidFill>
              </a:rPr>
              <a:t>사고방식</a:t>
            </a:r>
            <a:r>
              <a:rPr lang="ko-KR" altLang="en-US" b="1" dirty="0" smtClean="0"/>
              <a:t>이고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담대한 </a:t>
            </a:r>
            <a:r>
              <a:rPr lang="ko-KR" altLang="en-US" b="1" dirty="0" smtClean="0">
                <a:solidFill>
                  <a:srgbClr val="FF0000"/>
                </a:solidFill>
              </a:rPr>
              <a:t>행동양식</a:t>
            </a:r>
            <a:r>
              <a:rPr lang="ko-KR" altLang="en-US" b="1" dirty="0" smtClean="0"/>
              <a:t>이며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역사 안에서 새로운 상황들을 </a:t>
            </a:r>
            <a:r>
              <a:rPr lang="ko-KR" altLang="en-US" b="1" dirty="0" smtClean="0">
                <a:solidFill>
                  <a:srgbClr val="FF0000"/>
                </a:solidFill>
              </a:rPr>
              <a:t>읽고 해석하는 법을 아는 능력</a:t>
            </a:r>
            <a:r>
              <a:rPr lang="ko-KR" altLang="en-US" b="1" dirty="0" smtClean="0"/>
              <a:t>이다</a:t>
            </a:r>
            <a:r>
              <a:rPr lang="en-US" altLang="ko-KR" b="1" dirty="0" smtClean="0"/>
              <a:t>.</a:t>
            </a:r>
            <a:r>
              <a:rPr lang="ko-KR" altLang="en-US" b="1" dirty="0" smtClean="0"/>
              <a:t> 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사마리아인-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4286256"/>
            <a:ext cx="3433764" cy="2571744"/>
          </a:xfrm>
          <a:prstGeom prst="rect">
            <a:avLst/>
          </a:prstGeom>
        </p:spPr>
      </p:pic>
      <p:sp>
        <p:nvSpPr>
          <p:cNvPr id="12" name="모서리가 둥근 직사각형 11"/>
          <p:cNvSpPr/>
          <p:nvPr/>
        </p:nvSpPr>
        <p:spPr>
          <a:xfrm>
            <a:off x="5072066" y="2357430"/>
            <a:ext cx="3714776" cy="64294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857224" y="785794"/>
            <a:ext cx="392909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000100" y="857232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복음화의 </a:t>
            </a:r>
            <a:r>
              <a:rPr lang="en-US" altLang="ko-KR" sz="2400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3</a:t>
            </a:r>
            <a:r>
              <a:rPr lang="ko-KR" altLang="en-US" sz="2400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 요소</a:t>
            </a:r>
            <a:endParaRPr lang="ko-KR" altLang="en-US" sz="2400" dirty="0">
              <a:solidFill>
                <a:schemeClr val="bg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1857356" y="1571612"/>
            <a:ext cx="1857388" cy="1714512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000232" y="2000240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/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사고방식</a:t>
            </a:r>
            <a:endParaRPr lang="ko-KR" altLang="en-US" sz="20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00100" y="2714620"/>
            <a:ext cx="1857388" cy="171451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2928926" y="2714620"/>
            <a:ext cx="1857388" cy="1714512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142976" y="3214686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담대한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/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행동양식</a:t>
            </a:r>
            <a:endParaRPr lang="ko-KR" altLang="en-US" sz="20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43240" y="3214686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식별하는  </a:t>
            </a:r>
            <a:endParaRPr lang="en-US" altLang="ko-KR" sz="20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algn="ctr"/>
            <a:r>
              <a:rPr lang="ko-KR" altLang="en-US" sz="20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능      </a:t>
            </a:r>
            <a:r>
              <a:rPr lang="ko-KR" altLang="en-US" sz="2000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력</a:t>
            </a:r>
            <a:endParaRPr lang="ko-KR" altLang="en-US" sz="20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14942" y="2428868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chemeClr val="bg2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현대사회의 시대적 도전</a:t>
            </a:r>
            <a:endParaRPr lang="ko-KR" altLang="en-US" sz="2400" b="1" dirty="0">
              <a:solidFill>
                <a:schemeClr val="bg2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143636" y="3714752"/>
            <a:ext cx="1643074" cy="214314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아래쪽 화살표 13"/>
          <p:cNvSpPr/>
          <p:nvPr/>
        </p:nvSpPr>
        <p:spPr>
          <a:xfrm>
            <a:off x="6357950" y="3071810"/>
            <a:ext cx="1214446" cy="85725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 rot="17114920">
            <a:off x="5367476" y="3720477"/>
            <a:ext cx="1214446" cy="85725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 rot="4375297">
            <a:off x="7338915" y="3778136"/>
            <a:ext cx="1214446" cy="85725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아래쪽 화살표 16"/>
          <p:cNvSpPr/>
          <p:nvPr/>
        </p:nvSpPr>
        <p:spPr>
          <a:xfrm rot="15040114">
            <a:off x="5397189" y="5161141"/>
            <a:ext cx="1214446" cy="85725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아래쪽 화살표 17"/>
          <p:cNvSpPr/>
          <p:nvPr/>
        </p:nvSpPr>
        <p:spPr>
          <a:xfrm rot="6671812">
            <a:off x="7298604" y="5150253"/>
            <a:ext cx="1214446" cy="85725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아래쪽 화살표 18"/>
          <p:cNvSpPr/>
          <p:nvPr/>
        </p:nvSpPr>
        <p:spPr>
          <a:xfrm rot="10800000">
            <a:off x="6357950" y="5643578"/>
            <a:ext cx="1214446" cy="85725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6500826" y="4143380"/>
            <a:ext cx="10001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새로운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상황들과 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도전들로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인한 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변화</a:t>
            </a:r>
            <a:endParaRPr lang="ko-KR" altLang="en-US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500826" y="3143248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문화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세속화</a:t>
            </a:r>
            <a:endParaRPr lang="ko-KR" altLang="en-US" sz="1600" b="1" dirty="0"/>
          </a:p>
        </p:txBody>
      </p:sp>
      <p:sp>
        <p:nvSpPr>
          <p:cNvPr id="24" name="TextBox 23"/>
          <p:cNvSpPr txBox="1"/>
          <p:nvPr/>
        </p:nvSpPr>
        <p:spPr>
          <a:xfrm rot="6380145">
            <a:off x="5376098" y="3807328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사회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세계화</a:t>
            </a:r>
            <a:endParaRPr lang="ko-KR" altLang="en-US" sz="1600" b="1" dirty="0"/>
          </a:p>
        </p:txBody>
      </p:sp>
      <p:sp>
        <p:nvSpPr>
          <p:cNvPr id="25" name="TextBox 24"/>
          <p:cNvSpPr txBox="1"/>
          <p:nvPr/>
        </p:nvSpPr>
        <p:spPr>
          <a:xfrm rot="15213714">
            <a:off x="7591325" y="4002144"/>
            <a:ext cx="9286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경제</a:t>
            </a:r>
            <a:endParaRPr lang="ko-KR" altLang="en-US" sz="1600" b="1" dirty="0"/>
          </a:p>
        </p:txBody>
      </p:sp>
      <p:sp>
        <p:nvSpPr>
          <p:cNvPr id="26" name="TextBox 25"/>
          <p:cNvSpPr txBox="1"/>
          <p:nvPr/>
        </p:nvSpPr>
        <p:spPr>
          <a:xfrm rot="17448885">
            <a:off x="7546359" y="5440737"/>
            <a:ext cx="9286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과학</a:t>
            </a:r>
            <a:endParaRPr lang="ko-KR" altLang="en-US" sz="1600" b="1" dirty="0"/>
          </a:p>
        </p:txBody>
      </p:sp>
      <p:sp>
        <p:nvSpPr>
          <p:cNvPr id="27" name="TextBox 26"/>
          <p:cNvSpPr txBox="1"/>
          <p:nvPr/>
        </p:nvSpPr>
        <p:spPr>
          <a:xfrm rot="4235310">
            <a:off x="5395002" y="5314813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매스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 미디어</a:t>
            </a:r>
            <a:endParaRPr lang="ko-KR" altLang="en-US" sz="16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500826" y="5929330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시민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생활</a:t>
            </a:r>
            <a:endParaRPr lang="ko-KR" altLang="en-US" sz="1600" b="1" dirty="0"/>
          </a:p>
        </p:txBody>
      </p:sp>
      <p:pic>
        <p:nvPicPr>
          <p:cNvPr id="29" name="그림 28" descr="갈등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214290"/>
            <a:ext cx="2214578" cy="207170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 descr="피정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785794"/>
            <a:ext cx="3500462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모서리가 둥근 직사각형 17"/>
          <p:cNvSpPr/>
          <p:nvPr/>
        </p:nvSpPr>
        <p:spPr>
          <a:xfrm>
            <a:off x="5786446" y="5572140"/>
            <a:ext cx="2500330" cy="8572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5786446" y="4857760"/>
            <a:ext cx="2428892" cy="7858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5214942" y="3357562"/>
            <a:ext cx="3500462" cy="642942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 descr="이태석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4286256"/>
            <a:ext cx="3500462" cy="2386021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2500298" y="2928934"/>
            <a:ext cx="1857388" cy="1714512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428596" y="2928934"/>
            <a:ext cx="1857388" cy="171451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500034" y="928670"/>
            <a:ext cx="400052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42910" y="1000108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새로운 복음화의 구성요소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타원 3"/>
          <p:cNvSpPr/>
          <p:nvPr/>
        </p:nvSpPr>
        <p:spPr>
          <a:xfrm>
            <a:off x="1428728" y="1785926"/>
            <a:ext cx="1857388" cy="1714512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714480" y="2285992"/>
            <a:ext cx="1214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새로운 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열    정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85786" y="3500438"/>
            <a:ext cx="1214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새로운 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방    법</a:t>
            </a:r>
            <a:endParaRPr lang="ko-KR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57488" y="3500438"/>
            <a:ext cx="1214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새로운 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표    현</a:t>
            </a:r>
            <a:endParaRPr lang="ko-KR" alt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214942" y="3429000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새로운 복음화의 </a:t>
            </a: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3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대 요소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5786446" y="4857760"/>
            <a:ext cx="2500330" cy="7858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5786446" y="4143380"/>
            <a:ext cx="2500330" cy="78581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5929322" y="4214818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새로운 사고방식</a:t>
            </a:r>
            <a:endParaRPr lang="en-US" altLang="ko-KR" sz="2000" b="1" dirty="0" smtClean="0"/>
          </a:p>
          <a:p>
            <a:pPr algn="ctr"/>
            <a:r>
              <a:rPr lang="ko-KR" altLang="en-US" sz="2000" b="1" dirty="0" err="1" smtClean="0"/>
              <a:t>페러다임의</a:t>
            </a:r>
            <a:r>
              <a:rPr lang="ko-KR" altLang="en-US" sz="2000" b="1" dirty="0" smtClean="0"/>
              <a:t> 변화</a:t>
            </a:r>
            <a:endParaRPr lang="ko-KR" altLang="en-US" sz="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929322" y="4929198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담  대  한</a:t>
            </a:r>
            <a:endParaRPr lang="en-US" altLang="ko-KR" sz="2000" b="1" dirty="0" smtClean="0"/>
          </a:p>
          <a:p>
            <a:pPr algn="ctr"/>
            <a:r>
              <a:rPr lang="ko-KR" altLang="en-US" sz="2000" b="1" dirty="0" smtClean="0"/>
              <a:t>행동양식</a:t>
            </a:r>
            <a:endParaRPr lang="ko-KR" altLang="en-US" sz="2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000760" y="5715016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식별하는</a:t>
            </a:r>
            <a:endParaRPr lang="en-US" altLang="ko-KR" sz="2000" b="1" dirty="0" smtClean="0"/>
          </a:p>
          <a:p>
            <a:pPr algn="ctr"/>
            <a:r>
              <a:rPr lang="ko-KR" altLang="en-US" sz="2000" b="1" dirty="0" smtClean="0"/>
              <a:t>능        </a:t>
            </a:r>
            <a:r>
              <a:rPr lang="ko-KR" altLang="en-US" sz="2000" b="1" dirty="0" err="1" smtClean="0"/>
              <a:t>력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928670"/>
            <a:ext cx="5429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목   차</a:t>
            </a:r>
            <a:endParaRPr lang="ko-KR" altLang="en-US" sz="24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500174"/>
            <a:ext cx="79296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시작하는 말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장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 marL="342900" indent="-342900">
              <a:buAutoNum type="arabicPeriod"/>
            </a:pP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늘 새로운 기쁨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함께 나누는 기쁨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2-8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즐거움과 위안을 주는 복음화의 기쁨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(9-10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영원한 새로운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(11-13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 전수를 위한 새로운 복음화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(14-15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 권고의 제안과 한계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장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선교적 변모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(19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 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출발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’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하는 교회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(20-23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첫걸음을 내딛고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뛰어들고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함께 가며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열매 맺고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기뻐하기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사목 활동의 쇄신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(25-26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더는 미룰 수 없는 교회 쇄신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(27-33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복음의 핵심으로부터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(34-39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인간 한계 안에서 구체화되는 선교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(40-45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5.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열린 마음을 가진 어머니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(46-49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</p:txBody>
      </p:sp>
      <p:pic>
        <p:nvPicPr>
          <p:cNvPr id="22530" name="Picture 2" descr="교황 &quot;프란치스코&quot; 타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714356"/>
            <a:ext cx="2400300" cy="3429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교황 프란치스코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285860"/>
            <a:ext cx="2757490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571472" y="1071546"/>
            <a:ext cx="785818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장  공동 노력의 위기 속에서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(50-51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오늘날 세상의 도전들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(52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배척의 경제는 안 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.(53-54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돈의 새로운 우상은 안 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.(55-56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봉사하지 않고 지배하는 금융 제도는 안 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.(57-58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1.4.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폭력을 낳는 불평등은 안 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.(59-60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1.5.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문화적 도전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(61-67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1.6.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 토착화의 도전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(68-70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1.7.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도시 문화의 도전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(71-75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사목 일꾼들이 겪게 되는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유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혹들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(76-77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선교 영성의 과제에 대한 응답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이기적인 나태는 안 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.(81-83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무익한 비관주의는 안 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.(84-86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2.4.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그리스도께서 가져다 주신 새로운 관계에 대한 응답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(87-92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2.5.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영적 세속성은 안 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.(93-97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2.6.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우리 사이에 싸움은 안 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.(98-101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2.7.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또 다른 도전들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(102-109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ko-KR" altLang="en-US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항상 새로운 기쁨, 나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1357298"/>
            <a:ext cx="2857520" cy="4071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571472" y="1428736"/>
            <a:ext cx="64294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장  복음 선포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(110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 백성 전체가 복음을 선포한다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.(111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모든 이를 위한 백성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(112-114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다양한 모습을 지닌 백성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(115-118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우리는 모두 선교하는 제자다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.(119-121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1.4.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대중 신심의 복음화 하는 힘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(122-126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1.5.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개인에게서 개인으로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(127-129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1.6.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복음화 하는 친교에 이바지하는 은사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(130-131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1.7.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문화와 사상과 교육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(132-134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강론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(135-136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전례적 상황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(137-138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어머니의 대화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(139-141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마음에 불을 지르는 말씀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(142-144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0430" y="1357298"/>
            <a:ext cx="54292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강론 준비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(145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진리의 존중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(146-148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말씀을 자기 것으로 삼기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(149-151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영적 독서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(152-153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3.4.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백성의 말에 귀 기울이기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(154-155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3.5.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강론 자료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(156-159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 </a:t>
            </a:r>
            <a:r>
              <a:rPr lang="ko-KR" altLang="en-US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케리그마의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심화를 통한 복음화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(160-162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4.1.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케리그미와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신비 교육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(163-168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성숙과정의 동행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(169-173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 말씀을 중심으로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(174-175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장  복음화의 사회적 차원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(176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케리그마의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공동체적 사회적 반향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(177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 고백과 사회 참여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(178-179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우리를 부르는 하느님 나라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(180-181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 문제에 대한 교회의 가르침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(182-185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</p:txBody>
      </p:sp>
      <p:pic>
        <p:nvPicPr>
          <p:cNvPr id="25602" name="Picture 2" descr="프란치스코교황복음서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428736"/>
            <a:ext cx="3143272" cy="4643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000108"/>
            <a:ext cx="735811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가난한 이들의 사회 통합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(186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하느님과 함께 우리가 듣는 부르짖음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(187-192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허사가 되지 않도록 복음에 충실 하십시오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.(193-196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하느님의 백성 안에서 가난한 이들의 특별한 자리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(197-201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2.4.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경제와 소득 분배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(202-208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2.5.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상처 받기 쉬운 이들에 대한 관심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(209-216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공동선과 사회 평화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(217-221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때는 시간보다 더 중요하다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.(222-225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일치가 갈등을 이긴다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.(226-230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3.3.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실제가 생각보다 더 중요하다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.(231-233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3.4.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전체는 부분보다 더 크다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.(234-237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평화에 이바지하는 사회적 대화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(238-241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4.1.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신앙과 이성과 과학의 대화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(242-243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4.2.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 일치를 위한 대화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(244-246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4.3. </a:t>
            </a:r>
            <a:r>
              <a:rPr lang="ko-KR" altLang="en-US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유다교와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맺는 관계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(247-249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4.4.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종교간 대화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(250-254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4.5. 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종교 자유 상황에 관한 사회적 대화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(255-258</a:t>
            </a:r>
            <a:r>
              <a:rPr lang="ko-KR" altLang="en-US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ko-KR" altLang="en-US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pic>
        <p:nvPicPr>
          <p:cNvPr id="26626" name="Picture 2" descr="[포토]&quot;그대에게 신의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285992"/>
            <a:ext cx="2786082" cy="3938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새해 결심 - 프란치스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643182"/>
            <a:ext cx="8358246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357158" y="928670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5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장  성령으로 충만한 복음 선포자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(259-261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 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선교 열정의 동인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(262-263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b="1" dirty="0" smtClean="0">
              <a:solidFill>
                <a:srgbClr val="00206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1.1. 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구원하시는 예수님의 사랑과 갖는 인격적 만남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(264-267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1.2. 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한 백성이 되는 영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적 기쁨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(268-274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solidFill>
                <a:srgbClr val="00206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1.3. 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부활하신 그리스도와 그분 성령의 신비로운 활동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(275-280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1.4. 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전구가 지닌 선교의 힘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(281-283</a:t>
            </a:r>
            <a:r>
              <a:rPr lang="ko-KR" altLang="en-US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dirty="0" smtClean="0">
              <a:solidFill>
                <a:srgbClr val="00206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endParaRPr lang="en-US" altLang="ko-KR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맺음말</a:t>
            </a:r>
            <a:endParaRPr lang="en-US" altLang="ko-KR" b="1" dirty="0" smtClean="0">
              <a:solidFill>
                <a:srgbClr val="00206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복음화의 어머니이신 마리아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(284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2.1. 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예수님께서 당신 백성에게 주신 선물</a:t>
            </a:r>
            <a:endParaRPr lang="en-US" altLang="ko-KR" b="1" dirty="0" smtClean="0">
              <a:solidFill>
                <a:srgbClr val="00206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                 (285-286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en-US" altLang="ko-KR" b="1" dirty="0" smtClean="0">
              <a:solidFill>
                <a:srgbClr val="00206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2.2. 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복음화의 별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(287-288</a:t>
            </a:r>
            <a:r>
              <a:rPr lang="ko-KR" altLang="en-US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항</a:t>
            </a:r>
            <a:r>
              <a:rPr lang="en-US" altLang="ko-KR" b="1" dirty="0" smtClean="0">
                <a:solidFill>
                  <a:srgbClr val="00206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프란치스코 교황 '모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구름 모양 설명선 3"/>
          <p:cNvSpPr/>
          <p:nvPr/>
        </p:nvSpPr>
        <p:spPr>
          <a:xfrm>
            <a:off x="5786446" y="0"/>
            <a:ext cx="3357554" cy="1785926"/>
          </a:xfrm>
          <a:prstGeom prst="cloudCallout">
            <a:avLst>
              <a:gd name="adj1" fmla="val -50309"/>
              <a:gd name="adj2" fmla="val 1009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/>
              <a:t>고맙습니다</a:t>
            </a:r>
            <a:r>
              <a:rPr lang="en-US" altLang="ko-KR" sz="3200" b="1" dirty="0" smtClean="0"/>
              <a:t>. ^.^;</a:t>
            </a:r>
            <a:endParaRPr lang="ko-KR" altLang="en-US" sz="32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흐름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582</TotalTime>
  <Words>1933</Words>
  <Application>Microsoft Office PowerPoint</Application>
  <PresentationFormat>화면 슬라이드 쇼(4:3)</PresentationFormat>
  <Paragraphs>245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흐름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29</cp:revision>
  <dcterms:created xsi:type="dcterms:W3CDTF">2014-04-05T01:05:35Z</dcterms:created>
  <dcterms:modified xsi:type="dcterms:W3CDTF">2014-04-09T13:07:03Z</dcterms:modified>
</cp:coreProperties>
</file>