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64" r:id="rId2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3754CF-6CB0-4CD2-BBE3-B3330DCA42B4}" type="datetimeFigureOut">
              <a:rPr lang="ko-KR" altLang="en-US" smtClean="0"/>
              <a:t>2012-12-18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A86386-4DE8-417A-8F67-0DAC21B163F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A86386-4DE8-417A-8F67-0DAC21B163F0}" type="slidenum">
              <a:rPr lang="ko-KR" altLang="en-US" smtClean="0"/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2012-12-18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2012-12-18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2012-12-18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2012-12-18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2012-12-18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2012-12-18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2012-12-18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2012-12-18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한쪽 모서리는 잘리고 다른 쪽 모서리는 둥근 사각형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각 삼각형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2012-12-18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10" name="자유형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자유형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2012-12-18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2012-12-18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45750A4-CEF8-48EC-BA86-75D960835942}" type="datetimeFigureOut">
              <a:rPr lang="ko-KR" altLang="en-US" smtClean="0"/>
              <a:pPr/>
              <a:t>2012-12-18</a:t>
            </a:fld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grpSp>
        <p:nvGrpSpPr>
          <p:cNvPr id="2" name="그룹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자유형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자유형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1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1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1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1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1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1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1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그룹 25"/>
          <p:cNvGrpSpPr/>
          <p:nvPr/>
        </p:nvGrpSpPr>
        <p:grpSpPr>
          <a:xfrm>
            <a:off x="248543" y="714356"/>
            <a:ext cx="8538300" cy="5954732"/>
            <a:chOff x="248543" y="714356"/>
            <a:chExt cx="8538300" cy="5954732"/>
          </a:xfrm>
        </p:grpSpPr>
        <p:sp>
          <p:nvSpPr>
            <p:cNvPr id="4" name="모서리가 둥근 직사각형 3"/>
            <p:cNvSpPr/>
            <p:nvPr/>
          </p:nvSpPr>
          <p:spPr>
            <a:xfrm>
              <a:off x="928662" y="714356"/>
              <a:ext cx="7215238" cy="642942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800" b="1" dirty="0" smtClean="0">
                  <a:solidFill>
                    <a:schemeClr val="tx1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2013</a:t>
              </a:r>
              <a:r>
                <a:rPr lang="ko-KR" altLang="en-US" sz="2800" b="1" dirty="0" smtClean="0">
                  <a:solidFill>
                    <a:schemeClr val="tx1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년 서울대교구 교구장 사목교서 해설</a:t>
              </a:r>
              <a:endParaRPr lang="ko-KR" altLang="en-US" sz="2800" b="1" dirty="0">
                <a:solidFill>
                  <a:schemeClr val="tx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1000100" y="1571612"/>
              <a:ext cx="1785950" cy="571504"/>
            </a:xfrm>
            <a:prstGeom prst="round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기본적 이해</a:t>
              </a:r>
              <a:endParaRPr lang="ko-KR" altLang="en-US" sz="2000" b="1" dirty="0">
                <a:solidFill>
                  <a:schemeClr val="tx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</p:txBody>
        </p:sp>
        <p:sp>
          <p:nvSpPr>
            <p:cNvPr id="8" name="오른쪽 화살표 7"/>
            <p:cNvSpPr/>
            <p:nvPr/>
          </p:nvSpPr>
          <p:spPr>
            <a:xfrm>
              <a:off x="2928926" y="1785926"/>
              <a:ext cx="285752" cy="214314"/>
            </a:xfrm>
            <a:prstGeom prst="rightArrow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AutoShape 8"/>
            <p:cNvSpPr>
              <a:spLocks noChangeArrowheads="1"/>
            </p:cNvSpPr>
            <p:nvPr/>
          </p:nvSpPr>
          <p:spPr bwMode="auto">
            <a:xfrm>
              <a:off x="3357555" y="1571612"/>
              <a:ext cx="4786346" cy="647700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75000"/>
              </a:schemeClr>
            </a:solidFill>
            <a:ln w="9525">
              <a:solidFill>
                <a:schemeClr val="bg2">
                  <a:lumMod val="7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사목지침과 사목교서</a:t>
              </a:r>
              <a:r>
                <a:rPr lang="en-US" altLang="ko-KR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(pastoral letters)</a:t>
              </a:r>
              <a:r>
                <a:rPr lang="ko-KR" altLang="en-US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란</a:t>
              </a:r>
              <a:r>
                <a:rPr lang="en-US" altLang="ko-KR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?</a:t>
              </a:r>
            </a:p>
          </p:txBody>
        </p:sp>
        <p:grpSp>
          <p:nvGrpSpPr>
            <p:cNvPr id="10" name="그룹 9"/>
            <p:cNvGrpSpPr/>
            <p:nvPr/>
          </p:nvGrpSpPr>
          <p:grpSpPr>
            <a:xfrm>
              <a:off x="248543" y="2428868"/>
              <a:ext cx="8538300" cy="4240220"/>
              <a:chOff x="791501" y="1196975"/>
              <a:chExt cx="8173112" cy="5472113"/>
            </a:xfrm>
          </p:grpSpPr>
          <p:sp>
            <p:nvSpPr>
              <p:cNvPr id="11" name="AutoShape 19"/>
              <p:cNvSpPr>
                <a:spLocks noChangeArrowheads="1"/>
              </p:cNvSpPr>
              <p:nvPr/>
            </p:nvSpPr>
            <p:spPr bwMode="auto">
              <a:xfrm>
                <a:off x="4284663" y="4292600"/>
                <a:ext cx="1150937" cy="360363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12" name="PubCross"/>
              <p:cNvSpPr>
                <a:spLocks noEditPoints="1" noChangeArrowheads="1"/>
              </p:cNvSpPr>
              <p:nvPr/>
            </p:nvSpPr>
            <p:spPr bwMode="auto">
              <a:xfrm>
                <a:off x="827088" y="1196975"/>
                <a:ext cx="8137525" cy="5472113"/>
              </a:xfrm>
              <a:custGeom>
                <a:avLst/>
                <a:gdLst>
                  <a:gd name="G0" fmla="+- 0 0 0"/>
                  <a:gd name="G1" fmla="+- 5400 0 0"/>
                  <a:gd name="G2" fmla="+- 21600 0 5400"/>
                  <a:gd name="G3" fmla="+- 5400 0 0"/>
                  <a:gd name="G4" fmla="+- 21600 0 5400"/>
                  <a:gd name="T0" fmla="*/ 10800 w 21600"/>
                  <a:gd name="T1" fmla="*/ 0 h 21600"/>
                  <a:gd name="T2" fmla="*/ 0 w 21600"/>
                  <a:gd name="T3" fmla="*/ 10800 h 21600"/>
                  <a:gd name="T4" fmla="*/ 10800 w 21600"/>
                  <a:gd name="T5" fmla="*/ 21600 h 21600"/>
                  <a:gd name="T6" fmla="*/ 21600 w 21600"/>
                  <a:gd name="T7" fmla="*/ 10800 h 21600"/>
                  <a:gd name="T8" fmla="*/ G1 w 21600"/>
                  <a:gd name="T9" fmla="*/ G3 h 21600"/>
                  <a:gd name="T10" fmla="*/ G2 w 21600"/>
                  <a:gd name="T11" fmla="*/ G4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5400" y="0"/>
                    </a:moveTo>
                    <a:lnTo>
                      <a:pt x="5400" y="5400"/>
                    </a:lnTo>
                    <a:lnTo>
                      <a:pt x="0" y="5400"/>
                    </a:lnTo>
                    <a:lnTo>
                      <a:pt x="0" y="16200"/>
                    </a:lnTo>
                    <a:lnTo>
                      <a:pt x="5400" y="16200"/>
                    </a:ln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16200" y="16200"/>
                    </a:lnTo>
                    <a:lnTo>
                      <a:pt x="21600" y="16200"/>
                    </a:lnTo>
                    <a:lnTo>
                      <a:pt x="21600" y="5400"/>
                    </a:lnTo>
                    <a:lnTo>
                      <a:pt x="16200" y="5400"/>
                    </a:lnTo>
                    <a:lnTo>
                      <a:pt x="16200" y="0"/>
                    </a:lnTo>
                    <a:close/>
                  </a:path>
                </a:pathLst>
              </a:custGeom>
              <a:solidFill>
                <a:schemeClr val="bg2">
                  <a:lumMod val="90000"/>
                </a:schemeClr>
              </a:solidFill>
              <a:ln w="9525">
                <a:solidFill>
                  <a:schemeClr val="bg2">
                    <a:lumMod val="90000"/>
                  </a:schemeClr>
                </a:solidFill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3" name="PubCross"/>
              <p:cNvSpPr>
                <a:spLocks noEditPoints="1" noChangeArrowheads="1"/>
              </p:cNvSpPr>
              <p:nvPr/>
            </p:nvSpPr>
            <p:spPr bwMode="auto">
              <a:xfrm>
                <a:off x="2124075" y="2133600"/>
                <a:ext cx="5472113" cy="3673004"/>
              </a:xfrm>
              <a:custGeom>
                <a:avLst/>
                <a:gdLst>
                  <a:gd name="G0" fmla="+- 0 0 0"/>
                  <a:gd name="G1" fmla="+- 5400 0 0"/>
                  <a:gd name="G2" fmla="+- 21600 0 5400"/>
                  <a:gd name="G3" fmla="+- 5400 0 0"/>
                  <a:gd name="G4" fmla="+- 21600 0 5400"/>
                  <a:gd name="T0" fmla="*/ 10800 w 21600"/>
                  <a:gd name="T1" fmla="*/ 0 h 21600"/>
                  <a:gd name="T2" fmla="*/ 0 w 21600"/>
                  <a:gd name="T3" fmla="*/ 10800 h 21600"/>
                  <a:gd name="T4" fmla="*/ 10800 w 21600"/>
                  <a:gd name="T5" fmla="*/ 21600 h 21600"/>
                  <a:gd name="T6" fmla="*/ 21600 w 21600"/>
                  <a:gd name="T7" fmla="*/ 10800 h 21600"/>
                  <a:gd name="T8" fmla="*/ G1 w 21600"/>
                  <a:gd name="T9" fmla="*/ G3 h 21600"/>
                  <a:gd name="T10" fmla="*/ G2 w 21600"/>
                  <a:gd name="T11" fmla="*/ G4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5400" y="0"/>
                    </a:moveTo>
                    <a:lnTo>
                      <a:pt x="5400" y="5400"/>
                    </a:lnTo>
                    <a:lnTo>
                      <a:pt x="0" y="5400"/>
                    </a:lnTo>
                    <a:lnTo>
                      <a:pt x="0" y="16200"/>
                    </a:lnTo>
                    <a:lnTo>
                      <a:pt x="5400" y="16200"/>
                    </a:ln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16200" y="16200"/>
                    </a:lnTo>
                    <a:lnTo>
                      <a:pt x="21600" y="16200"/>
                    </a:lnTo>
                    <a:lnTo>
                      <a:pt x="21600" y="5400"/>
                    </a:lnTo>
                    <a:lnTo>
                      <a:pt x="16200" y="5400"/>
                    </a:lnTo>
                    <a:lnTo>
                      <a:pt x="16200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9525">
                <a:solidFill>
                  <a:schemeClr val="bg2">
                    <a:lumMod val="75000"/>
                  </a:schemeClr>
                </a:solidFill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4" name="PubCross"/>
              <p:cNvSpPr>
                <a:spLocks noEditPoints="1" noChangeArrowheads="1"/>
              </p:cNvSpPr>
              <p:nvPr/>
            </p:nvSpPr>
            <p:spPr bwMode="auto">
              <a:xfrm>
                <a:off x="3419475" y="3040825"/>
                <a:ext cx="2881313" cy="1756598"/>
              </a:xfrm>
              <a:custGeom>
                <a:avLst/>
                <a:gdLst>
                  <a:gd name="G0" fmla="+- 0 0 0"/>
                  <a:gd name="G1" fmla="+- 5400 0 0"/>
                  <a:gd name="G2" fmla="+- 21600 0 5400"/>
                  <a:gd name="G3" fmla="+- 5400 0 0"/>
                  <a:gd name="G4" fmla="+- 21600 0 5400"/>
                  <a:gd name="T0" fmla="*/ 10800 w 21600"/>
                  <a:gd name="T1" fmla="*/ 0 h 21600"/>
                  <a:gd name="T2" fmla="*/ 0 w 21600"/>
                  <a:gd name="T3" fmla="*/ 10800 h 21600"/>
                  <a:gd name="T4" fmla="*/ 10800 w 21600"/>
                  <a:gd name="T5" fmla="*/ 21600 h 21600"/>
                  <a:gd name="T6" fmla="*/ 21600 w 21600"/>
                  <a:gd name="T7" fmla="*/ 10800 h 21600"/>
                  <a:gd name="T8" fmla="*/ G1 w 21600"/>
                  <a:gd name="T9" fmla="*/ G3 h 21600"/>
                  <a:gd name="T10" fmla="*/ G2 w 21600"/>
                  <a:gd name="T11" fmla="*/ G4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5400" y="0"/>
                    </a:moveTo>
                    <a:lnTo>
                      <a:pt x="5400" y="5400"/>
                    </a:lnTo>
                    <a:lnTo>
                      <a:pt x="0" y="5400"/>
                    </a:lnTo>
                    <a:lnTo>
                      <a:pt x="0" y="16200"/>
                    </a:lnTo>
                    <a:lnTo>
                      <a:pt x="5400" y="16200"/>
                    </a:ln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16200" y="16200"/>
                    </a:lnTo>
                    <a:lnTo>
                      <a:pt x="21600" y="16200"/>
                    </a:lnTo>
                    <a:lnTo>
                      <a:pt x="21600" y="5400"/>
                    </a:lnTo>
                    <a:lnTo>
                      <a:pt x="16200" y="5400"/>
                    </a:lnTo>
                    <a:lnTo>
                      <a:pt x="16200" y="0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9525">
                <a:solidFill>
                  <a:schemeClr val="bg2">
                    <a:lumMod val="50000"/>
                  </a:schemeClr>
                </a:solidFill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5" name="Text Box 9"/>
              <p:cNvSpPr txBox="1">
                <a:spLocks noChangeArrowheads="1"/>
              </p:cNvSpPr>
              <p:nvPr/>
            </p:nvSpPr>
            <p:spPr bwMode="auto">
              <a:xfrm>
                <a:off x="3419475" y="1341438"/>
                <a:ext cx="2881313" cy="8341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 dirty="0"/>
                  <a:t>세계교회 </a:t>
                </a:r>
                <a:r>
                  <a:rPr lang="ko-KR" altLang="en-US" b="1" dirty="0" smtClean="0"/>
                  <a:t>보편 법</a:t>
                </a:r>
                <a:r>
                  <a:rPr lang="en-US" altLang="ko-KR" b="1" dirty="0"/>
                  <a:t>(</a:t>
                </a:r>
                <a:r>
                  <a:rPr lang="ko-KR" altLang="en-US" b="1" dirty="0"/>
                  <a:t>교회법</a:t>
                </a:r>
                <a:r>
                  <a:rPr lang="en-US" altLang="ko-KR" b="1" dirty="0"/>
                  <a:t>)  </a:t>
                </a:r>
                <a:r>
                  <a:rPr lang="en-US" altLang="ko-KR" b="1" dirty="0" smtClean="0"/>
                  <a:t> </a:t>
                </a:r>
                <a:r>
                  <a:rPr lang="ko-KR" altLang="en-US" b="1" dirty="0" smtClean="0"/>
                  <a:t>총 </a:t>
                </a:r>
                <a:r>
                  <a:rPr lang="ko-KR" altLang="en-US" b="1" dirty="0"/>
                  <a:t>제</a:t>
                </a:r>
                <a:r>
                  <a:rPr lang="en-US" altLang="ko-KR" b="1" dirty="0"/>
                  <a:t>7</a:t>
                </a:r>
                <a:r>
                  <a:rPr lang="ko-KR" altLang="en-US" b="1" dirty="0"/>
                  <a:t>권 </a:t>
                </a:r>
                <a:r>
                  <a:rPr lang="en-US" altLang="ko-KR" b="1" dirty="0"/>
                  <a:t>1752</a:t>
                </a:r>
                <a:r>
                  <a:rPr lang="ko-KR" altLang="en-US" b="1" dirty="0"/>
                  <a:t>조</a:t>
                </a:r>
                <a:r>
                  <a:rPr lang="ko-KR" altLang="en-US" dirty="0"/>
                  <a:t> </a:t>
                </a:r>
              </a:p>
            </p:txBody>
          </p:sp>
          <p:sp>
            <p:nvSpPr>
              <p:cNvPr id="16" name="Text Box 10"/>
              <p:cNvSpPr txBox="1">
                <a:spLocks noChangeArrowheads="1"/>
              </p:cNvSpPr>
              <p:nvPr/>
            </p:nvSpPr>
            <p:spPr bwMode="auto">
              <a:xfrm>
                <a:off x="791501" y="2781301"/>
                <a:ext cx="972223" cy="24479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 dirty="0" smtClean="0"/>
                  <a:t>하느님의  </a:t>
                </a:r>
                <a:r>
                  <a:rPr lang="ko-KR" altLang="en-US" b="1" dirty="0"/>
                  <a:t>법에 </a:t>
                </a:r>
                <a:r>
                  <a:rPr lang="en-US" altLang="ko-KR" b="1" dirty="0"/>
                  <a:t> </a:t>
                </a:r>
                <a:r>
                  <a:rPr lang="en-US" altLang="ko-KR" b="1" dirty="0" smtClean="0"/>
                  <a:t>  </a:t>
                </a:r>
                <a:r>
                  <a:rPr lang="ko-KR" altLang="en-US" b="1" dirty="0" smtClean="0"/>
                  <a:t>근원</a:t>
                </a:r>
                <a:r>
                  <a:rPr lang="en-US" altLang="ko-KR" b="1" dirty="0" smtClean="0"/>
                  <a:t>(</a:t>
                </a:r>
                <a:r>
                  <a:rPr lang="ko-KR" altLang="en-US" b="1" dirty="0" smtClean="0"/>
                  <a:t>교회가  </a:t>
                </a:r>
                <a:r>
                  <a:rPr lang="ko-KR" altLang="en-US" b="1" dirty="0"/>
                  <a:t>제정한 </a:t>
                </a:r>
                <a:r>
                  <a:rPr lang="ko-KR" altLang="en-US" b="1" dirty="0" smtClean="0"/>
                  <a:t>법</a:t>
                </a:r>
                <a:r>
                  <a:rPr lang="en-US" altLang="ko-KR" b="1" dirty="0" smtClean="0"/>
                  <a:t>)</a:t>
                </a:r>
                <a:endParaRPr lang="ko-KR" altLang="en-US" b="1" dirty="0"/>
              </a:p>
            </p:txBody>
          </p:sp>
          <p:sp>
            <p:nvSpPr>
              <p:cNvPr id="17" name="Text Box 11"/>
              <p:cNvSpPr txBox="1">
                <a:spLocks noChangeArrowheads="1"/>
              </p:cNvSpPr>
              <p:nvPr/>
            </p:nvSpPr>
            <p:spPr bwMode="auto">
              <a:xfrm>
                <a:off x="7582802" y="2708275"/>
                <a:ext cx="1237374" cy="26654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wrap="squar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 dirty="0"/>
                  <a:t>하느님의 자연법 </a:t>
                </a:r>
                <a:r>
                  <a:rPr lang="en-US" altLang="ko-KR" b="1" dirty="0"/>
                  <a:t>= </a:t>
                </a:r>
                <a:r>
                  <a:rPr lang="en-US" altLang="ko-KR" b="1" dirty="0" smtClean="0"/>
                  <a:t>                </a:t>
                </a:r>
                <a:r>
                  <a:rPr lang="ko-KR" altLang="en-US" b="1" dirty="0" smtClean="0"/>
                  <a:t>양심                         하느님의 </a:t>
                </a:r>
                <a:r>
                  <a:rPr lang="ko-KR" altLang="en-US" b="1" dirty="0"/>
                  <a:t>실정법 </a:t>
                </a:r>
                <a:r>
                  <a:rPr lang="en-US" altLang="ko-KR" b="1" dirty="0"/>
                  <a:t>= </a:t>
                </a:r>
                <a:r>
                  <a:rPr lang="ko-KR" altLang="en-US" b="1" dirty="0"/>
                  <a:t>계명</a:t>
                </a:r>
              </a:p>
            </p:txBody>
          </p:sp>
          <p:sp>
            <p:nvSpPr>
              <p:cNvPr id="18" name="Text Box 12"/>
              <p:cNvSpPr txBox="1">
                <a:spLocks noChangeArrowheads="1"/>
              </p:cNvSpPr>
              <p:nvPr/>
            </p:nvSpPr>
            <p:spPr bwMode="auto">
              <a:xfrm>
                <a:off x="3348038" y="5876925"/>
                <a:ext cx="3095625" cy="641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/>
                  <a:t>목적 </a:t>
                </a:r>
                <a:r>
                  <a:rPr lang="en-US" altLang="ko-KR" b="1"/>
                  <a:t>: </a:t>
                </a:r>
                <a:r>
                  <a:rPr lang="ko-KR" altLang="en-US" b="1"/>
                  <a:t>그리스도의 사명 수행   </a:t>
                </a:r>
                <a:r>
                  <a:rPr lang="en-US" altLang="ko-KR" b="1"/>
                  <a:t>(</a:t>
                </a:r>
                <a:r>
                  <a:rPr lang="ko-KR" altLang="en-US" b="1"/>
                  <a:t>복음선포</a:t>
                </a:r>
                <a:r>
                  <a:rPr lang="en-US" altLang="ko-KR" b="1"/>
                  <a:t>)</a:t>
                </a:r>
              </a:p>
            </p:txBody>
          </p:sp>
          <p:sp>
            <p:nvSpPr>
              <p:cNvPr id="19" name="Text Box 13"/>
              <p:cNvSpPr txBox="1">
                <a:spLocks noChangeArrowheads="1"/>
              </p:cNvSpPr>
              <p:nvPr/>
            </p:nvSpPr>
            <p:spPr bwMode="auto">
              <a:xfrm>
                <a:off x="3492500" y="2205038"/>
                <a:ext cx="2735263" cy="8341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 dirty="0" smtClean="0"/>
                  <a:t>각국 교회의 개별 법            </a:t>
                </a:r>
                <a:r>
                  <a:rPr lang="ko-KR" altLang="en-US" b="1" dirty="0" smtClean="0">
                    <a:solidFill>
                      <a:srgbClr val="C00000"/>
                    </a:solidFill>
                  </a:rPr>
                  <a:t>한국 </a:t>
                </a:r>
                <a:r>
                  <a:rPr lang="ko-KR" altLang="en-US" b="1" dirty="0">
                    <a:solidFill>
                      <a:srgbClr val="C00000"/>
                    </a:solidFill>
                  </a:rPr>
                  <a:t>천주교 사목 지침서</a:t>
                </a:r>
              </a:p>
            </p:txBody>
          </p:sp>
          <p:sp>
            <p:nvSpPr>
              <p:cNvPr id="20" name="Text Box 14"/>
              <p:cNvSpPr txBox="1">
                <a:spLocks noChangeArrowheads="1"/>
              </p:cNvSpPr>
              <p:nvPr/>
            </p:nvSpPr>
            <p:spPr bwMode="auto">
              <a:xfrm>
                <a:off x="2195513" y="3068638"/>
                <a:ext cx="1008062" cy="17287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/>
                  <a:t>각국의 고유한 문화전통         사회여건</a:t>
                </a:r>
              </a:p>
            </p:txBody>
          </p:sp>
          <p:sp>
            <p:nvSpPr>
              <p:cNvPr id="21" name="Text Box 15"/>
              <p:cNvSpPr txBox="1">
                <a:spLocks noChangeArrowheads="1"/>
              </p:cNvSpPr>
              <p:nvPr/>
            </p:nvSpPr>
            <p:spPr bwMode="auto">
              <a:xfrm>
                <a:off x="6601793" y="3068637"/>
                <a:ext cx="707071" cy="15843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 dirty="0" smtClean="0"/>
                  <a:t>보편 법에              근원</a:t>
                </a:r>
                <a:endParaRPr lang="ko-KR" altLang="en-US" b="1" dirty="0"/>
              </a:p>
            </p:txBody>
          </p:sp>
          <p:sp>
            <p:nvSpPr>
              <p:cNvPr id="22" name="Text Box 16"/>
              <p:cNvSpPr txBox="1">
                <a:spLocks noChangeArrowheads="1"/>
              </p:cNvSpPr>
              <p:nvPr/>
            </p:nvSpPr>
            <p:spPr bwMode="auto">
              <a:xfrm>
                <a:off x="3492500" y="4941888"/>
                <a:ext cx="2808288" cy="641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/>
                  <a:t>한국천주교주교회의 입법</a:t>
                </a:r>
                <a:r>
                  <a:rPr lang="en-US" altLang="ko-KR" b="1"/>
                  <a:t>(</a:t>
                </a:r>
                <a:r>
                  <a:rPr lang="ko-KR" altLang="en-US" b="1"/>
                  <a:t>총</a:t>
                </a:r>
                <a:r>
                  <a:rPr lang="en-US" altLang="ko-KR" b="1"/>
                  <a:t>256</a:t>
                </a:r>
                <a:r>
                  <a:rPr lang="ko-KR" altLang="en-US" b="1"/>
                  <a:t>조</a:t>
                </a:r>
                <a:r>
                  <a:rPr lang="en-US" altLang="ko-KR" b="1"/>
                  <a:t>, 1995</a:t>
                </a:r>
                <a:r>
                  <a:rPr lang="ko-KR" altLang="en-US" b="1"/>
                  <a:t>년</a:t>
                </a:r>
                <a:r>
                  <a:rPr lang="en-US" altLang="ko-KR" b="1"/>
                  <a:t>)</a:t>
                </a:r>
              </a:p>
            </p:txBody>
          </p:sp>
          <p:sp>
            <p:nvSpPr>
              <p:cNvPr id="23" name="Text Box 18"/>
              <p:cNvSpPr txBox="1">
                <a:spLocks noChangeArrowheads="1"/>
              </p:cNvSpPr>
              <p:nvPr/>
            </p:nvSpPr>
            <p:spPr bwMode="auto">
              <a:xfrm>
                <a:off x="3995738" y="3225213"/>
                <a:ext cx="1728787" cy="119158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 dirty="0"/>
                  <a:t>각 교구 </a:t>
                </a:r>
                <a:r>
                  <a:rPr lang="ko-KR" altLang="en-US" b="1" dirty="0" smtClean="0"/>
                  <a:t>개별 법 각 </a:t>
                </a:r>
                <a:r>
                  <a:rPr lang="ko-KR" altLang="en-US" b="1" dirty="0"/>
                  <a:t>교구장 입법</a:t>
                </a:r>
                <a:r>
                  <a:rPr lang="ko-KR" altLang="en-US" b="1" dirty="0">
                    <a:solidFill>
                      <a:srgbClr val="FFC000"/>
                    </a:solidFill>
                  </a:rPr>
                  <a:t>사목지침서 </a:t>
                </a:r>
                <a:r>
                  <a:rPr lang="ko-KR" altLang="en-US" b="1" dirty="0"/>
                  <a:t> </a:t>
                </a:r>
              </a:p>
            </p:txBody>
          </p:sp>
          <p:sp>
            <p:nvSpPr>
              <p:cNvPr id="24" name="AutoShape 21"/>
              <p:cNvSpPr>
                <a:spLocks noChangeArrowheads="1"/>
              </p:cNvSpPr>
              <p:nvPr/>
            </p:nvSpPr>
            <p:spPr bwMode="auto">
              <a:xfrm>
                <a:off x="4211638" y="4365625"/>
                <a:ext cx="1296987" cy="426861"/>
              </a:xfrm>
              <a:prstGeom prst="roundRect">
                <a:avLst>
                  <a:gd name="adj" fmla="val 16667"/>
                </a:avLst>
              </a:prstGeom>
              <a:solidFill>
                <a:schemeClr val="bg2">
                  <a:lumMod val="25000"/>
                </a:schemeClr>
              </a:solidFill>
              <a:ln w="9525">
                <a:solidFill>
                  <a:schemeClr val="bg2">
                    <a:lumMod val="25000"/>
                  </a:schemeClr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25" name="Text Box 22"/>
              <p:cNvSpPr txBox="1">
                <a:spLocks noChangeArrowheads="1"/>
              </p:cNvSpPr>
              <p:nvPr/>
            </p:nvSpPr>
            <p:spPr bwMode="auto">
              <a:xfrm>
                <a:off x="4211638" y="4365625"/>
                <a:ext cx="1296987" cy="4766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 dirty="0">
                    <a:solidFill>
                      <a:srgbClr val="FFFF00"/>
                    </a:solidFill>
                  </a:rPr>
                  <a:t>사목교서</a:t>
                </a:r>
              </a:p>
            </p:txBody>
          </p:sp>
        </p:grp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그룹 44"/>
          <p:cNvGrpSpPr/>
          <p:nvPr/>
        </p:nvGrpSpPr>
        <p:grpSpPr>
          <a:xfrm>
            <a:off x="357158" y="785794"/>
            <a:ext cx="8572560" cy="5934112"/>
            <a:chOff x="357158" y="785794"/>
            <a:chExt cx="8572560" cy="5934112"/>
          </a:xfrm>
        </p:grpSpPr>
        <p:cxnSp>
          <p:nvCxnSpPr>
            <p:cNvPr id="44" name="직선 연결선 43"/>
            <p:cNvCxnSpPr>
              <a:stCxn id="2" idx="2"/>
              <a:endCxn id="8" idx="0"/>
            </p:cNvCxnSpPr>
            <p:nvPr/>
          </p:nvCxnSpPr>
          <p:spPr>
            <a:xfrm rot="5400000">
              <a:off x="-785850" y="3250405"/>
              <a:ext cx="4071966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직선 연결선 39"/>
            <p:cNvCxnSpPr/>
            <p:nvPr/>
          </p:nvCxnSpPr>
          <p:spPr>
            <a:xfrm>
              <a:off x="2143108" y="5500702"/>
              <a:ext cx="57150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직선 연결선 38"/>
            <p:cNvCxnSpPr/>
            <p:nvPr/>
          </p:nvCxnSpPr>
          <p:spPr>
            <a:xfrm>
              <a:off x="2143108" y="3714752"/>
              <a:ext cx="57150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37"/>
            <p:cNvCxnSpPr/>
            <p:nvPr/>
          </p:nvCxnSpPr>
          <p:spPr>
            <a:xfrm>
              <a:off x="2143108" y="2714620"/>
              <a:ext cx="57150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>
              <a:stCxn id="5" idx="3"/>
            </p:cNvCxnSpPr>
            <p:nvPr/>
          </p:nvCxnSpPr>
          <p:spPr>
            <a:xfrm>
              <a:off x="2143108" y="1714488"/>
              <a:ext cx="57150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모서리가 둥근 직사각형 1"/>
            <p:cNvSpPr/>
            <p:nvPr/>
          </p:nvSpPr>
          <p:spPr>
            <a:xfrm>
              <a:off x="357158" y="785794"/>
              <a:ext cx="1785950" cy="428628"/>
            </a:xfrm>
            <a:prstGeom prst="round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기본적 이해</a:t>
              </a:r>
              <a:endParaRPr lang="ko-KR" altLang="en-US" sz="2000" b="1" dirty="0">
                <a:solidFill>
                  <a:schemeClr val="tx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</p:txBody>
        </p:sp>
        <p:sp>
          <p:nvSpPr>
            <p:cNvPr id="3" name="AutoShape 8"/>
            <p:cNvSpPr>
              <a:spLocks noChangeArrowheads="1"/>
            </p:cNvSpPr>
            <p:nvPr/>
          </p:nvSpPr>
          <p:spPr bwMode="auto">
            <a:xfrm>
              <a:off x="3000364" y="785794"/>
              <a:ext cx="5929354" cy="433386"/>
            </a:xfrm>
            <a:prstGeom prst="roundRect">
              <a:avLst>
                <a:gd name="adj" fmla="val 16667"/>
              </a:avLst>
            </a:prstGeom>
            <a:solidFill>
              <a:schemeClr val="bg2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교황문서</a:t>
              </a:r>
              <a:r>
                <a:rPr lang="en-US" altLang="ko-KR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Litterae</a:t>
              </a:r>
              <a:r>
                <a:rPr lang="en-US" altLang="ko-KR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</a:t>
              </a:r>
              <a:r>
                <a:rPr lang="en-US" altLang="ko-KR" b="1" dirty="0" err="1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Papales</a:t>
              </a:r>
              <a:r>
                <a:rPr lang="en-US" altLang="ko-KR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): </a:t>
              </a:r>
              <a:r>
                <a:rPr lang="ko-KR" altLang="en-US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교황</a:t>
              </a:r>
              <a:r>
                <a:rPr lang="en-US" altLang="ko-KR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(</a:t>
              </a:r>
              <a:r>
                <a:rPr lang="ko-KR" altLang="en-US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청</a:t>
              </a:r>
              <a:r>
                <a:rPr lang="en-US" altLang="ko-KR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) </a:t>
              </a:r>
              <a:r>
                <a:rPr lang="ko-KR" altLang="en-US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공식문서</a:t>
              </a:r>
              <a:endPara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</p:txBody>
        </p:sp>
        <p:sp>
          <p:nvSpPr>
            <p:cNvPr id="4" name="오른쪽 화살표 3"/>
            <p:cNvSpPr/>
            <p:nvPr/>
          </p:nvSpPr>
          <p:spPr>
            <a:xfrm>
              <a:off x="2428860" y="928670"/>
              <a:ext cx="285752" cy="214314"/>
            </a:xfrm>
            <a:prstGeom prst="rightArrow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모서리가 둥근 직사각형 4"/>
            <p:cNvSpPr/>
            <p:nvPr/>
          </p:nvSpPr>
          <p:spPr>
            <a:xfrm>
              <a:off x="357158" y="1500174"/>
              <a:ext cx="1785950" cy="428628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내용면</a:t>
              </a:r>
              <a:endParaRPr lang="ko-KR" altLang="en-US" sz="2000" b="1" dirty="0">
                <a:solidFill>
                  <a:schemeClr val="tx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357158" y="2500306"/>
              <a:ext cx="1785950" cy="428628"/>
            </a:xfrm>
            <a:prstGeom prst="round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입법자</a:t>
              </a:r>
              <a:endParaRPr lang="ko-KR" altLang="en-US" sz="2000" b="1" dirty="0">
                <a:solidFill>
                  <a:schemeClr val="tx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</p:txBody>
        </p:sp>
        <p:sp>
          <p:nvSpPr>
            <p:cNvPr id="7" name="모서리가 둥근 직사각형 6"/>
            <p:cNvSpPr/>
            <p:nvPr/>
          </p:nvSpPr>
          <p:spPr>
            <a:xfrm>
              <a:off x="357158" y="3500438"/>
              <a:ext cx="1785950" cy="428628"/>
            </a:xfrm>
            <a:prstGeom prst="roundRect">
              <a:avLst/>
            </a:prstGeom>
            <a:solidFill>
              <a:schemeClr val="bg2">
                <a:lumMod val="50000"/>
              </a:schemeClr>
            </a:solidFill>
            <a:ln>
              <a:solidFill>
                <a:schemeClr val="bg2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적용범위</a:t>
              </a:r>
              <a:endParaRPr lang="ko-KR" altLang="en-US" sz="2000" b="1" dirty="0">
                <a:solidFill>
                  <a:schemeClr val="tx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</p:txBody>
        </p:sp>
        <p:sp>
          <p:nvSpPr>
            <p:cNvPr id="8" name="모서리가 둥근 직사각형 7"/>
            <p:cNvSpPr/>
            <p:nvPr/>
          </p:nvSpPr>
          <p:spPr>
            <a:xfrm>
              <a:off x="357158" y="5286388"/>
              <a:ext cx="1785950" cy="428628"/>
            </a:xfrm>
            <a:prstGeom prst="roundRect">
              <a:avLst/>
            </a:prstGeom>
            <a:solidFill>
              <a:schemeClr val="bg2">
                <a:lumMod val="2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분    류</a:t>
              </a:r>
              <a:endParaRPr lang="ko-KR" altLang="en-US" sz="2000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</p:txBody>
        </p:sp>
        <p:sp>
          <p:nvSpPr>
            <p:cNvPr id="9" name="AutoShape 8"/>
            <p:cNvSpPr>
              <a:spLocks noChangeArrowheads="1"/>
            </p:cNvSpPr>
            <p:nvPr/>
          </p:nvSpPr>
          <p:spPr bwMode="auto">
            <a:xfrm>
              <a:off x="3000364" y="1285860"/>
              <a:ext cx="5143536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90000"/>
              </a:schemeClr>
            </a:solidFill>
            <a:ln w="9525">
              <a:solidFill>
                <a:schemeClr val="bg2">
                  <a:lumMod val="90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신앙과 도덕을 가르치기 위한 문서</a:t>
              </a:r>
              <a:endPara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</p:txBody>
        </p:sp>
        <p:sp>
          <p:nvSpPr>
            <p:cNvPr id="10" name="AutoShape 8"/>
            <p:cNvSpPr>
              <a:spLocks noChangeArrowheads="1"/>
            </p:cNvSpPr>
            <p:nvPr/>
          </p:nvSpPr>
          <p:spPr bwMode="auto">
            <a:xfrm>
              <a:off x="3000364" y="1785926"/>
              <a:ext cx="5143536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90000"/>
              </a:schemeClr>
            </a:solidFill>
            <a:ln w="9525">
              <a:solidFill>
                <a:schemeClr val="bg2">
                  <a:lumMod val="90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교회와 신자들의 통치에 관한 규율</a:t>
              </a:r>
              <a:endPara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</p:txBody>
        </p:sp>
        <p:sp>
          <p:nvSpPr>
            <p:cNvPr id="11" name="AutoShape 8"/>
            <p:cNvSpPr>
              <a:spLocks noChangeArrowheads="1"/>
            </p:cNvSpPr>
            <p:nvPr/>
          </p:nvSpPr>
          <p:spPr bwMode="auto">
            <a:xfrm>
              <a:off x="3000364" y="2285992"/>
              <a:ext cx="3929090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75000"/>
              </a:schemeClr>
            </a:solidFill>
            <a:ln w="9525">
              <a:solidFill>
                <a:schemeClr val="bg2">
                  <a:lumMod val="7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교황</a:t>
              </a:r>
              <a:r>
                <a:rPr lang="en-US" altLang="ko-KR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Constitutio</a:t>
              </a:r>
              <a:r>
                <a:rPr lang="en-US" altLang="ko-KR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)</a:t>
              </a:r>
            </a:p>
          </p:txBody>
        </p:sp>
        <p:sp>
          <p:nvSpPr>
            <p:cNvPr id="12" name="AutoShape 8"/>
            <p:cNvSpPr>
              <a:spLocks noChangeArrowheads="1"/>
            </p:cNvSpPr>
            <p:nvPr/>
          </p:nvSpPr>
          <p:spPr bwMode="auto">
            <a:xfrm>
              <a:off x="3000364" y="2786058"/>
              <a:ext cx="3929090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75000"/>
              </a:schemeClr>
            </a:solidFill>
            <a:ln w="9525">
              <a:solidFill>
                <a:schemeClr val="bg2">
                  <a:lumMod val="7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교황청</a:t>
              </a:r>
              <a:r>
                <a:rPr lang="en-US" altLang="ko-KR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</a:t>
              </a:r>
              <a:r>
                <a:rPr lang="ko-KR" altLang="en-US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해당 기관</a:t>
              </a:r>
              <a:r>
                <a:rPr lang="en-US" altLang="ko-KR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Decreta</a:t>
              </a:r>
              <a:r>
                <a:rPr lang="en-US" altLang="ko-KR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)</a:t>
              </a:r>
            </a:p>
          </p:txBody>
        </p:sp>
        <p:sp>
          <p:nvSpPr>
            <p:cNvPr id="13" name="AutoShape 8"/>
            <p:cNvSpPr>
              <a:spLocks noChangeArrowheads="1"/>
            </p:cNvSpPr>
            <p:nvPr/>
          </p:nvSpPr>
          <p:spPr bwMode="auto">
            <a:xfrm>
              <a:off x="3000364" y="3286124"/>
              <a:ext cx="4572032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50000"/>
              </a:schemeClr>
            </a:solidFill>
            <a:ln w="9525">
              <a:solidFill>
                <a:schemeClr val="bg2">
                  <a:lumMod val="50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보편교회</a:t>
              </a:r>
              <a:r>
                <a:rPr lang="en-US" altLang="ko-KR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Generales</a:t>
              </a:r>
              <a:r>
                <a:rPr lang="en-US" altLang="ko-KR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)</a:t>
              </a:r>
            </a:p>
          </p:txBody>
        </p:sp>
        <p:sp>
          <p:nvSpPr>
            <p:cNvPr id="14" name="AutoShape 8"/>
            <p:cNvSpPr>
              <a:spLocks noChangeArrowheads="1"/>
            </p:cNvSpPr>
            <p:nvPr/>
          </p:nvSpPr>
          <p:spPr bwMode="auto">
            <a:xfrm>
              <a:off x="3000364" y="3786190"/>
              <a:ext cx="4572032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50000"/>
              </a:schemeClr>
            </a:solidFill>
            <a:ln w="9525">
              <a:solidFill>
                <a:schemeClr val="bg2">
                  <a:lumMod val="50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개별</a:t>
              </a:r>
              <a:r>
                <a:rPr lang="ko-KR" altLang="en-US" b="1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적 </a:t>
              </a:r>
              <a:r>
                <a:rPr lang="ko-KR" altLang="en-US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사안이나 사람</a:t>
              </a:r>
              <a:r>
                <a:rPr lang="en-US" altLang="ko-KR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Paticulares</a:t>
              </a:r>
              <a:r>
                <a:rPr lang="en-US" altLang="ko-KR" b="1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)</a:t>
              </a:r>
            </a:p>
          </p:txBody>
        </p:sp>
        <p:sp>
          <p:nvSpPr>
            <p:cNvPr id="15" name="AutoShape 8"/>
            <p:cNvSpPr>
              <a:spLocks noChangeArrowheads="1"/>
            </p:cNvSpPr>
            <p:nvPr/>
          </p:nvSpPr>
          <p:spPr bwMode="auto">
            <a:xfrm>
              <a:off x="3000364" y="4286256"/>
              <a:ext cx="5929354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25000"/>
              </a:schemeClr>
            </a:solidFill>
            <a:ln w="9525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교황령</a:t>
              </a:r>
              <a:r>
                <a:rPr lang="en-US" altLang="ko-KR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Constitutio</a:t>
              </a:r>
              <a:r>
                <a:rPr lang="en-US" altLang="ko-KR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): </a:t>
              </a:r>
              <a:r>
                <a:rPr lang="ko-KR" altLang="en-US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교황의 최고권위 문서</a:t>
              </a:r>
              <a:endParaRPr lang="en-US" altLang="ko-KR" b="1" dirty="0" smtClean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</p:txBody>
        </p:sp>
        <p:sp>
          <p:nvSpPr>
            <p:cNvPr id="16" name="AutoShape 8"/>
            <p:cNvSpPr>
              <a:spLocks noChangeArrowheads="1"/>
            </p:cNvSpPr>
            <p:nvPr/>
          </p:nvSpPr>
          <p:spPr bwMode="auto">
            <a:xfrm>
              <a:off x="3000364" y="4786322"/>
              <a:ext cx="5929354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25000"/>
              </a:schemeClr>
            </a:solidFill>
            <a:ln w="9525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교황</a:t>
              </a:r>
              <a:r>
                <a:rPr lang="en-US" altLang="ko-KR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</a:t>
              </a:r>
              <a:r>
                <a:rPr lang="ko-KR" altLang="en-US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자의교서</a:t>
              </a:r>
              <a:r>
                <a:rPr lang="en-US" altLang="ko-KR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Motu</a:t>
              </a:r>
              <a:r>
                <a:rPr lang="en-US" altLang="ko-KR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Proprio</a:t>
              </a:r>
              <a:r>
                <a:rPr lang="en-US" altLang="ko-KR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): </a:t>
              </a:r>
              <a:r>
                <a:rPr lang="ko-KR" altLang="en-US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행정에 관한 문서</a:t>
              </a:r>
              <a:endParaRPr lang="en-US" altLang="ko-KR" b="1" dirty="0" smtClean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</p:txBody>
        </p:sp>
        <p:sp>
          <p:nvSpPr>
            <p:cNvPr id="17" name="AutoShape 8"/>
            <p:cNvSpPr>
              <a:spLocks noChangeArrowheads="1"/>
            </p:cNvSpPr>
            <p:nvPr/>
          </p:nvSpPr>
          <p:spPr bwMode="auto">
            <a:xfrm>
              <a:off x="3000364" y="5286388"/>
              <a:ext cx="5929354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25000"/>
              </a:schemeClr>
            </a:solidFill>
            <a:ln w="9525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교황</a:t>
              </a:r>
              <a:r>
                <a:rPr lang="en-US" altLang="ko-KR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</a:t>
              </a:r>
              <a:r>
                <a:rPr lang="ko-KR" altLang="en-US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서한</a:t>
              </a:r>
              <a:r>
                <a:rPr lang="en-US" altLang="ko-KR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Litterae</a:t>
              </a:r>
              <a:r>
                <a:rPr lang="en-US" altLang="ko-KR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Apostolicae</a:t>
              </a:r>
              <a:r>
                <a:rPr lang="en-US" altLang="ko-KR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): </a:t>
              </a:r>
              <a:r>
                <a:rPr lang="ko-KR" altLang="en-US" sz="1200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시성</a:t>
              </a:r>
              <a:r>
                <a:rPr lang="en-US" altLang="ko-KR" sz="1200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</a:t>
              </a:r>
              <a:r>
                <a:rPr lang="ko-KR" altLang="en-US" sz="1200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주교</a:t>
              </a:r>
              <a:r>
                <a:rPr lang="en-US" altLang="ko-KR" sz="1200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</a:t>
              </a:r>
              <a:r>
                <a:rPr lang="ko-KR" altLang="en-US" sz="1200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추기경</a:t>
              </a:r>
              <a:r>
                <a:rPr lang="en-US" altLang="ko-KR" sz="1200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</a:t>
              </a:r>
              <a:r>
                <a:rPr lang="ko-KR" altLang="en-US" sz="1200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교구 등 청원</a:t>
              </a:r>
              <a:endParaRPr lang="en-US" altLang="ko-KR" sz="1200" b="1" dirty="0" smtClean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</p:txBody>
        </p:sp>
        <p:sp>
          <p:nvSpPr>
            <p:cNvPr id="18" name="AutoShape 8"/>
            <p:cNvSpPr>
              <a:spLocks noChangeArrowheads="1"/>
            </p:cNvSpPr>
            <p:nvPr/>
          </p:nvSpPr>
          <p:spPr bwMode="auto">
            <a:xfrm>
              <a:off x="3000364" y="5786454"/>
              <a:ext cx="5929354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25000"/>
              </a:schemeClr>
            </a:solidFill>
            <a:ln w="9525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회칙</a:t>
              </a:r>
              <a:r>
                <a:rPr lang="en-US" altLang="ko-KR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Encyclica</a:t>
              </a:r>
              <a:r>
                <a:rPr lang="en-US" altLang="ko-KR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): </a:t>
              </a:r>
              <a:r>
                <a:rPr lang="ko-KR" altLang="en-US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교리</a:t>
              </a:r>
              <a:r>
                <a:rPr lang="en-US" altLang="ko-KR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 </a:t>
              </a:r>
              <a:r>
                <a:rPr lang="ko-KR" altLang="en-US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규율에 관한 문서</a:t>
              </a:r>
              <a:endParaRPr lang="en-US" altLang="ko-KR" b="1" dirty="0" smtClean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</p:txBody>
        </p:sp>
        <p:sp>
          <p:nvSpPr>
            <p:cNvPr id="19" name="AutoShape 8"/>
            <p:cNvSpPr>
              <a:spLocks noChangeArrowheads="1"/>
            </p:cNvSpPr>
            <p:nvPr/>
          </p:nvSpPr>
          <p:spPr bwMode="auto">
            <a:xfrm>
              <a:off x="3000364" y="6286520"/>
              <a:ext cx="5929354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25000"/>
              </a:schemeClr>
            </a:solidFill>
            <a:ln w="9525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강론</a:t>
              </a:r>
              <a:r>
                <a:rPr lang="en-US" altLang="ko-KR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Homilia</a:t>
              </a:r>
              <a:r>
                <a:rPr lang="en-US" altLang="ko-KR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)·</a:t>
              </a:r>
              <a:r>
                <a:rPr lang="ko-KR" altLang="en-US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서한</a:t>
              </a:r>
              <a:r>
                <a:rPr lang="en-US" altLang="ko-KR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Allocutio</a:t>
              </a:r>
              <a:r>
                <a:rPr lang="en-US" altLang="ko-KR" b="1" dirty="0" smtClean="0">
                  <a:solidFill>
                    <a:srgbClr val="FFFF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)</a:t>
              </a:r>
            </a:p>
          </p:txBody>
        </p:sp>
        <p:cxnSp>
          <p:nvCxnSpPr>
            <p:cNvPr id="21" name="직선 연결선 20"/>
            <p:cNvCxnSpPr>
              <a:stCxn id="9" idx="1"/>
            </p:cNvCxnSpPr>
            <p:nvPr/>
          </p:nvCxnSpPr>
          <p:spPr>
            <a:xfrm rot="10800000">
              <a:off x="2714612" y="1500179"/>
              <a:ext cx="285752" cy="2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10800000">
              <a:off x="2714612" y="2000240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연결선 23"/>
            <p:cNvCxnSpPr/>
            <p:nvPr/>
          </p:nvCxnSpPr>
          <p:spPr>
            <a:xfrm rot="5400000">
              <a:off x="2464579" y="1750207"/>
              <a:ext cx="500066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연결선 26"/>
            <p:cNvCxnSpPr/>
            <p:nvPr/>
          </p:nvCxnSpPr>
          <p:spPr>
            <a:xfrm rot="10800000">
              <a:off x="2714612" y="4500570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직선 연결선 27"/>
            <p:cNvCxnSpPr/>
            <p:nvPr/>
          </p:nvCxnSpPr>
          <p:spPr>
            <a:xfrm rot="10800000">
              <a:off x="2714612" y="4000504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연결선 28"/>
            <p:cNvCxnSpPr/>
            <p:nvPr/>
          </p:nvCxnSpPr>
          <p:spPr>
            <a:xfrm rot="10800000">
              <a:off x="2714612" y="3500438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연결선 29"/>
            <p:cNvCxnSpPr/>
            <p:nvPr/>
          </p:nvCxnSpPr>
          <p:spPr>
            <a:xfrm rot="10800000">
              <a:off x="2714612" y="3000372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연결선 30"/>
            <p:cNvCxnSpPr/>
            <p:nvPr/>
          </p:nvCxnSpPr>
          <p:spPr>
            <a:xfrm rot="10800000">
              <a:off x="2714612" y="2500306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직선 연결선 31"/>
            <p:cNvCxnSpPr/>
            <p:nvPr/>
          </p:nvCxnSpPr>
          <p:spPr>
            <a:xfrm rot="10800000">
              <a:off x="2714612" y="6500834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32"/>
            <p:cNvCxnSpPr/>
            <p:nvPr/>
          </p:nvCxnSpPr>
          <p:spPr>
            <a:xfrm rot="10800000">
              <a:off x="2714612" y="6000768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연결선 33"/>
            <p:cNvCxnSpPr/>
            <p:nvPr/>
          </p:nvCxnSpPr>
          <p:spPr>
            <a:xfrm rot="10800000">
              <a:off x="2714612" y="5500702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직선 연결선 34"/>
            <p:cNvCxnSpPr/>
            <p:nvPr/>
          </p:nvCxnSpPr>
          <p:spPr>
            <a:xfrm rot="10800000">
              <a:off x="2714612" y="5000636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연결선 35"/>
            <p:cNvCxnSpPr/>
            <p:nvPr/>
          </p:nvCxnSpPr>
          <p:spPr>
            <a:xfrm rot="5400000">
              <a:off x="2465373" y="2749545"/>
              <a:ext cx="500066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36"/>
            <p:cNvCxnSpPr/>
            <p:nvPr/>
          </p:nvCxnSpPr>
          <p:spPr>
            <a:xfrm rot="5400000">
              <a:off x="2465373" y="3749677"/>
              <a:ext cx="500066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직선 연결선 41"/>
            <p:cNvCxnSpPr/>
            <p:nvPr/>
          </p:nvCxnSpPr>
          <p:spPr>
            <a:xfrm rot="5400000">
              <a:off x="1714480" y="5500702"/>
              <a:ext cx="200026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571472" y="785794"/>
            <a:ext cx="1785950" cy="428628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기본적 이해</a:t>
            </a:r>
            <a:endParaRPr lang="ko-KR" altLang="en-US" sz="2000" b="1" dirty="0">
              <a:solidFill>
                <a:schemeClr val="tx1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3" name="AutoShape 8"/>
          <p:cNvSpPr>
            <a:spLocks noChangeArrowheads="1"/>
          </p:cNvSpPr>
          <p:nvPr/>
        </p:nvSpPr>
        <p:spPr bwMode="auto">
          <a:xfrm>
            <a:off x="3071802" y="785794"/>
            <a:ext cx="5572164" cy="433386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>
            <a:solidFill>
              <a:schemeClr val="bg2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/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2012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년 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10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월 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11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일 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“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신앙의 해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”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선포의 배경</a:t>
            </a:r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4" name="오른쪽 화살표 3"/>
          <p:cNvSpPr/>
          <p:nvPr/>
        </p:nvSpPr>
        <p:spPr>
          <a:xfrm>
            <a:off x="2571736" y="928670"/>
            <a:ext cx="285752" cy="142876"/>
          </a:xfrm>
          <a:prstGeom prst="rightArrow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타원 4"/>
          <p:cNvSpPr/>
          <p:nvPr/>
        </p:nvSpPr>
        <p:spPr>
          <a:xfrm>
            <a:off x="3500430" y="3214686"/>
            <a:ext cx="2428892" cy="1000132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한컴바탕" pitchFamily="18" charset="2"/>
              </a:rPr>
              <a:t>2011. 10.11</a:t>
            </a: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한컴바탕" pitchFamily="18" charset="2"/>
              </a:rPr>
              <a:t>교황 자의 교서</a:t>
            </a:r>
            <a:endParaRPr lang="en-US" altLang="ko-KR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  <a:cs typeface="한컴바탕" pitchFamily="18" charset="2"/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한컴바탕" pitchFamily="18" charset="2"/>
              </a:rPr>
              <a:t>「믿음의 문」</a:t>
            </a:r>
            <a:endParaRPr lang="ko-KR" altLang="en-US" b="1" dirty="0">
              <a:solidFill>
                <a:schemeClr val="tx1"/>
              </a:solidFill>
              <a:latin typeface="굴림" pitchFamily="50" charset="-127"/>
              <a:ea typeface="굴림" pitchFamily="50" charset="-127"/>
              <a:cs typeface="한컴바탕" pitchFamily="18" charset="2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571472" y="1285860"/>
            <a:ext cx="8072494" cy="428628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‘</a:t>
            </a:r>
            <a:r>
              <a:rPr lang="ko-KR" altLang="en-US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신앙의 해</a:t>
            </a:r>
            <a:r>
              <a:rPr lang="en-US" altLang="ko-KR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’</a:t>
            </a:r>
            <a:r>
              <a:rPr lang="ko-KR" altLang="en-US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는 제</a:t>
            </a:r>
            <a:r>
              <a:rPr lang="en-US" altLang="ko-KR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ko-KR" altLang="en-US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차 바티칸 공의회 개막 </a:t>
            </a:r>
            <a:r>
              <a:rPr lang="en-US" altLang="ko-KR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50</a:t>
            </a:r>
            <a:r>
              <a:rPr lang="ko-KR" altLang="en-US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주년</a:t>
            </a:r>
            <a:r>
              <a:rPr lang="en-US" altLang="ko-KR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가톨릭교회 교리서 발간 </a:t>
            </a:r>
            <a:r>
              <a:rPr lang="en-US" altLang="ko-KR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20</a:t>
            </a:r>
            <a:r>
              <a:rPr lang="ko-KR" altLang="en-US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주년부터</a:t>
            </a:r>
            <a:r>
              <a:rPr lang="en-US" altLang="ko-KR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~</a:t>
            </a:r>
            <a:r>
              <a:rPr lang="ko-KR" altLang="en-US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endParaRPr lang="ko-KR" altLang="en-US" sz="14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5357818" y="1928802"/>
            <a:ext cx="3286148" cy="114300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rgbClr val="C00000"/>
                </a:solidFill>
                <a:latin typeface="굴림" pitchFamily="50" charset="-127"/>
                <a:ea typeface="굴림" pitchFamily="50" charset="-127"/>
              </a:rPr>
              <a:t>제</a:t>
            </a:r>
            <a:r>
              <a:rPr lang="en-US" altLang="ko-KR" sz="1600" b="1" dirty="0" smtClean="0">
                <a:solidFill>
                  <a:srgbClr val="C00000"/>
                </a:solidFill>
                <a:latin typeface="굴림" pitchFamily="50" charset="-127"/>
                <a:ea typeface="굴림" pitchFamily="50" charset="-127"/>
              </a:rPr>
              <a:t>13</a:t>
            </a:r>
            <a:r>
              <a:rPr lang="ko-KR" altLang="en-US" sz="1600" b="1" dirty="0" smtClean="0">
                <a:solidFill>
                  <a:srgbClr val="C00000"/>
                </a:solidFill>
                <a:latin typeface="굴림" pitchFamily="50" charset="-127"/>
                <a:ea typeface="굴림" pitchFamily="50" charset="-127"/>
              </a:rPr>
              <a:t>차 세계주교대의원회의 개최</a:t>
            </a:r>
            <a:endParaRPr lang="en-US" altLang="ko-KR" sz="1600" b="1" dirty="0" smtClean="0">
              <a:solidFill>
                <a:srgbClr val="C00000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en-US" altLang="ko-KR" sz="1600" b="1" dirty="0" smtClean="0">
                <a:solidFill>
                  <a:srgbClr val="C00000"/>
                </a:solidFill>
                <a:latin typeface="굴림" pitchFamily="50" charset="-127"/>
                <a:ea typeface="굴림" pitchFamily="50" charset="-127"/>
              </a:rPr>
              <a:t>2012.</a:t>
            </a:r>
            <a:r>
              <a:rPr lang="ko-KR" altLang="en-US" sz="1600" b="1" dirty="0" smtClean="0">
                <a:solidFill>
                  <a:srgbClr val="C00000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600" b="1" dirty="0" smtClean="0">
                <a:solidFill>
                  <a:srgbClr val="C00000"/>
                </a:solidFill>
                <a:latin typeface="굴림" pitchFamily="50" charset="-127"/>
                <a:ea typeface="굴림" pitchFamily="50" charset="-127"/>
              </a:rPr>
              <a:t>10. 7~28(</a:t>
            </a:r>
            <a:r>
              <a:rPr lang="ko-KR" altLang="en-US" sz="1600" b="1" dirty="0" smtClean="0">
                <a:solidFill>
                  <a:srgbClr val="C00000"/>
                </a:solidFill>
                <a:latin typeface="굴림" pitchFamily="50" charset="-127"/>
                <a:ea typeface="굴림" pitchFamily="50" charset="-127"/>
              </a:rPr>
              <a:t>로마</a:t>
            </a:r>
            <a:r>
              <a:rPr lang="en-US" altLang="ko-KR" sz="1600" b="1" dirty="0" smtClean="0">
                <a:solidFill>
                  <a:srgbClr val="C00000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 algn="ctr"/>
            <a:r>
              <a:rPr lang="en-US" altLang="ko-KR" sz="1600" b="1" dirty="0" smtClean="0">
                <a:solidFill>
                  <a:srgbClr val="C00000"/>
                </a:solidFill>
                <a:latin typeface="굴림" pitchFamily="50" charset="-127"/>
                <a:ea typeface="굴림" pitchFamily="50" charset="-127"/>
              </a:rPr>
              <a:t>“</a:t>
            </a:r>
            <a:r>
              <a:rPr lang="ko-KR" altLang="en-US" sz="1600" b="1" dirty="0" smtClean="0">
                <a:solidFill>
                  <a:srgbClr val="C00000"/>
                </a:solidFill>
                <a:latin typeface="굴림" pitchFamily="50" charset="-127"/>
                <a:ea typeface="굴림" pitchFamily="50" charset="-127"/>
              </a:rPr>
              <a:t>그리스도 신앙의 전수를 위한</a:t>
            </a:r>
            <a:endParaRPr lang="en-US" altLang="ko-KR" sz="1600" b="1" dirty="0" smtClean="0">
              <a:solidFill>
                <a:srgbClr val="C00000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ko-KR" altLang="en-US" sz="1600" b="1" dirty="0" smtClean="0">
                <a:solidFill>
                  <a:srgbClr val="C00000"/>
                </a:solidFill>
                <a:latin typeface="굴림" pitchFamily="50" charset="-127"/>
                <a:ea typeface="굴림" pitchFamily="50" charset="-127"/>
              </a:rPr>
              <a:t>새로운 복음화</a:t>
            </a:r>
            <a:r>
              <a:rPr lang="en-US" altLang="ko-KR" sz="1600" b="1" dirty="0" smtClean="0">
                <a:solidFill>
                  <a:srgbClr val="C00000"/>
                </a:solidFill>
                <a:latin typeface="굴림" pitchFamily="50" charset="-127"/>
                <a:ea typeface="굴림" pitchFamily="50" charset="-127"/>
              </a:rPr>
              <a:t>”</a:t>
            </a:r>
            <a:endParaRPr lang="ko-KR" altLang="en-US" sz="1600" b="1" dirty="0">
              <a:solidFill>
                <a:srgbClr val="C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571472" y="1785926"/>
            <a:ext cx="4000528" cy="121444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‘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새로운 시대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새로운 복음화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’</a:t>
            </a:r>
          </a:p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개념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선교 → 복음화 → 새로운 복음화</a:t>
            </a:r>
            <a:endParaRPr lang="en-US" altLang="ko-KR" sz="16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만민 선교 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+ 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교회 자신의 복음화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새로운 열정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새로운 방법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새로운 표현</a:t>
            </a:r>
            <a:endParaRPr lang="ko-KR" altLang="en-US" sz="16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571472" y="4714884"/>
            <a:ext cx="4000528" cy="1928826"/>
          </a:xfrm>
          <a:prstGeom prst="round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‘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새로운 복음화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’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가 필요한 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6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대 영역</a:t>
            </a:r>
            <a:endParaRPr lang="en-US" altLang="ko-KR" sz="1600" b="1" dirty="0" smtClean="0">
              <a:solidFill>
                <a:srgbClr val="FFCCFF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첫   째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문화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세속주의 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= 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상대주의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둘   째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사회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이민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세계화 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= 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민족혼재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셋   째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커뮤니케이션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과거와 미래 전망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넷   째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경제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경제 정의 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= 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가난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다섯째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과학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우상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종교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사이비 종교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여섯째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정치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지배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 권력의 새로운 유혹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600" b="1" dirty="0">
              <a:solidFill>
                <a:srgbClr val="FFCC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571472" y="4357694"/>
            <a:ext cx="4000528" cy="285752"/>
          </a:xfrm>
          <a:prstGeom prst="round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혼란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두려움</a:t>
            </a:r>
            <a:r>
              <a:rPr lang="en-US" altLang="ko-KR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= </a:t>
            </a:r>
            <a:r>
              <a:rPr lang="ko-KR" altLang="en-US" sz="1600" b="1" dirty="0" smtClean="0">
                <a:solidFill>
                  <a:srgbClr val="FFCCFF"/>
                </a:solidFill>
                <a:latin typeface="굴림" pitchFamily="50" charset="-127"/>
                <a:ea typeface="굴림" pitchFamily="50" charset="-127"/>
              </a:rPr>
              <a:t>정체성과 신앙의 기초 물음</a:t>
            </a:r>
            <a:endParaRPr lang="ko-KR" altLang="en-US" sz="1600" b="1" dirty="0">
              <a:solidFill>
                <a:srgbClr val="FFCC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42844" y="3143248"/>
            <a:ext cx="3214710" cy="1143008"/>
          </a:xfrm>
          <a:prstGeom prst="ellipse">
            <a:avLst/>
          </a:prstGeom>
          <a:solidFill>
            <a:schemeClr val="bg2">
              <a:lumMod val="10000"/>
            </a:schemeClr>
          </a:solidFill>
          <a:ln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latin typeface="굴림" pitchFamily="50" charset="-127"/>
                <a:ea typeface="굴림" pitchFamily="50" charset="-127"/>
              </a:rPr>
              <a:t>신앙의 정체성 확립</a:t>
            </a:r>
            <a:endParaRPr lang="en-US" altLang="ko-KR" sz="1600" b="1" dirty="0" smtClean="0"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en-US" altLang="ko-KR" sz="1600" b="1" dirty="0" smtClean="0">
                <a:latin typeface="굴림" pitchFamily="50" charset="-127"/>
                <a:ea typeface="굴림" pitchFamily="50" charset="-127"/>
              </a:rPr>
              <a:t>‘</a:t>
            </a:r>
            <a:r>
              <a:rPr lang="ko-KR" altLang="en-US" sz="1600" b="1" dirty="0" err="1" smtClean="0">
                <a:latin typeface="굴림" pitchFamily="50" charset="-127"/>
                <a:ea typeface="굴림" pitchFamily="50" charset="-127"/>
              </a:rPr>
              <a:t>새복음화촉진평의회</a:t>
            </a:r>
            <a:r>
              <a:rPr lang="en-US" altLang="ko-KR" sz="1600" b="1" dirty="0" smtClean="0">
                <a:latin typeface="굴림" pitchFamily="50" charset="-127"/>
                <a:ea typeface="굴림" pitchFamily="50" charset="-127"/>
              </a:rPr>
              <a:t>’</a:t>
            </a:r>
          </a:p>
          <a:p>
            <a:pPr algn="ctr"/>
            <a:r>
              <a:rPr lang="en-US" altLang="ko-KR" sz="1600" b="1" dirty="0" smtClean="0">
                <a:latin typeface="굴림" pitchFamily="50" charset="-127"/>
                <a:ea typeface="굴림" pitchFamily="50" charset="-127"/>
              </a:rPr>
              <a:t>(2010. 9. 21) </a:t>
            </a:r>
          </a:p>
          <a:p>
            <a:r>
              <a:rPr lang="ko-KR" altLang="en-US" sz="1600" b="1" dirty="0" smtClean="0">
                <a:latin typeface="바탕체"/>
                <a:ea typeface="바탕체"/>
              </a:rPr>
              <a:t>「</a:t>
            </a:r>
            <a:r>
              <a:rPr lang="ko-KR" altLang="en-US" sz="1600" b="1" dirty="0" smtClean="0">
                <a:latin typeface="굴림" pitchFamily="50" charset="-127"/>
                <a:ea typeface="굴림" pitchFamily="50" charset="-127"/>
              </a:rPr>
              <a:t>언제나 어디서나</a:t>
            </a:r>
            <a:r>
              <a:rPr lang="en-US" altLang="ko-KR" sz="1600" b="1" dirty="0" smtClean="0">
                <a:latin typeface="굴림" pitchFamily="50" charset="-127"/>
                <a:ea typeface="굴림" pitchFamily="50" charset="-127"/>
              </a:rPr>
              <a:t>!</a:t>
            </a:r>
            <a:r>
              <a:rPr lang="ko-KR" altLang="en-US" sz="1600" b="1" dirty="0" smtClean="0">
                <a:latin typeface="바탕체"/>
                <a:ea typeface="바탕체"/>
              </a:rPr>
              <a:t>」</a:t>
            </a:r>
            <a:endParaRPr lang="ko-KR" altLang="en-US" sz="16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42844" y="4357694"/>
            <a:ext cx="285752" cy="2286016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2011/2</a:t>
            </a:r>
            <a:r>
              <a:rPr lang="ko-KR" altLang="en-US" sz="1600" b="1" dirty="0" smtClean="0">
                <a:latin typeface="굴림" pitchFamily="50" charset="-127"/>
                <a:ea typeface="굴림" pitchFamily="50" charset="-127"/>
              </a:rPr>
              <a:t>의제</a:t>
            </a:r>
            <a:endParaRPr lang="ko-KR" altLang="en-US" sz="16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아래쪽 화살표 12"/>
          <p:cNvSpPr/>
          <p:nvPr/>
        </p:nvSpPr>
        <p:spPr>
          <a:xfrm>
            <a:off x="2786050" y="4000504"/>
            <a:ext cx="214314" cy="285752"/>
          </a:xfrm>
          <a:prstGeom prst="downArrow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줄무늬가 있는 오른쪽 화살표 13"/>
          <p:cNvSpPr/>
          <p:nvPr/>
        </p:nvSpPr>
        <p:spPr>
          <a:xfrm rot="19004723">
            <a:off x="3392166" y="4140734"/>
            <a:ext cx="285752" cy="214314"/>
          </a:xfrm>
          <a:prstGeom prst="stripedRightArrow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줄무늬가 있는 오른쪽 화살표 14"/>
          <p:cNvSpPr/>
          <p:nvPr/>
        </p:nvSpPr>
        <p:spPr>
          <a:xfrm rot="17397998">
            <a:off x="5604856" y="3213787"/>
            <a:ext cx="285752" cy="214314"/>
          </a:xfrm>
          <a:prstGeom prst="stripedRightArrow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줄무늬가 있는 오른쪽 화살표 15"/>
          <p:cNvSpPr/>
          <p:nvPr/>
        </p:nvSpPr>
        <p:spPr>
          <a:xfrm rot="10962579">
            <a:off x="4862784" y="2287560"/>
            <a:ext cx="499816" cy="224685"/>
          </a:xfrm>
          <a:prstGeom prst="stripedRightArrow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줄무늬가 있는 오른쪽 화살표 16"/>
          <p:cNvSpPr/>
          <p:nvPr/>
        </p:nvSpPr>
        <p:spPr>
          <a:xfrm rot="18317314">
            <a:off x="4446776" y="1865828"/>
            <a:ext cx="297897" cy="197375"/>
          </a:xfrm>
          <a:prstGeom prst="stripedRightArrow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모서리가 둥근 직사각형 19"/>
          <p:cNvSpPr/>
          <p:nvPr/>
        </p:nvSpPr>
        <p:spPr>
          <a:xfrm>
            <a:off x="6072198" y="3214686"/>
            <a:ext cx="2857520" cy="100013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개막일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(10/11)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상징적 의미</a:t>
            </a:r>
            <a:endParaRPr lang="en-US" altLang="ko-KR" sz="16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제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차 바티칸 공의회 개막</a:t>
            </a:r>
            <a:endParaRPr lang="en-US" altLang="ko-KR" sz="16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-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가톨릭교회 교리서 반포  </a:t>
            </a:r>
            <a:endParaRPr lang="ko-KR" altLang="en-US" sz="16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4714876" y="4357694"/>
            <a:ext cx="4214842" cy="228601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</a:t>
            </a:r>
            <a:r>
              <a:rPr lang="ko-KR" altLang="en-US" sz="1600" b="1" dirty="0" smtClean="0">
                <a:solidFill>
                  <a:schemeClr val="tx1"/>
                </a:solidFill>
                <a:latin typeface="바탕체"/>
                <a:ea typeface="바탕체"/>
              </a:rPr>
              <a:t>★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제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차 바티칸 공의회와 그 문헌은</a:t>
            </a:r>
            <a:endParaRPr lang="en-US" altLang="ko-KR" sz="16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신앙에 관한 내용의 종합적 교리서로</a:t>
            </a:r>
            <a:endParaRPr lang="en-US" altLang="ko-KR" sz="16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“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인류의 빛은 그리스도이시며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”(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교의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“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거룩한 전례를 통해서 정화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·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성화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”(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전례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“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그분의 거룩한 말씀으로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”(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계시 헌장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“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교회와 우리 시대와 맺는 관계설명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”(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사목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</a:t>
            </a:r>
            <a:r>
              <a:rPr lang="en-US" altLang="ko-KR" sz="1600" b="1" dirty="0" smtClean="0">
                <a:solidFill>
                  <a:schemeClr val="tx1"/>
                </a:solidFill>
                <a:latin typeface="바탕체"/>
                <a:ea typeface="바탕체"/>
              </a:rPr>
              <a:t>★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「가톨릭교회 교리서」는</a:t>
            </a:r>
            <a:endParaRPr lang="en-US" altLang="ko-KR" sz="16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제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차 바티칸 공의회의 진정한 결실이다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신경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전례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삶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기도 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+ 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시대의 질문에 답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6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모서리가 둥근 직사각형 17"/>
          <p:cNvSpPr/>
          <p:nvPr/>
        </p:nvSpPr>
        <p:spPr>
          <a:xfrm>
            <a:off x="785786" y="1500174"/>
            <a:ext cx="7572428" cy="521497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타원 22"/>
          <p:cNvSpPr/>
          <p:nvPr/>
        </p:nvSpPr>
        <p:spPr>
          <a:xfrm>
            <a:off x="1285852" y="2500306"/>
            <a:ext cx="6572296" cy="35719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순서도: 연결자 14"/>
          <p:cNvSpPr/>
          <p:nvPr/>
        </p:nvSpPr>
        <p:spPr>
          <a:xfrm>
            <a:off x="3428992" y="1785926"/>
            <a:ext cx="2071702" cy="1928826"/>
          </a:xfrm>
          <a:prstGeom prst="flowChartConnector">
            <a:avLst/>
          </a:prstGeom>
          <a:solidFill>
            <a:srgbClr val="FF9999"/>
          </a:solidFill>
          <a:ln>
            <a:solidFill>
              <a:srgbClr val="FC9C8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7224" y="928670"/>
            <a:ext cx="628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009624" y="1081070"/>
            <a:ext cx="628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" name="그룹 17"/>
          <p:cNvGrpSpPr/>
          <p:nvPr/>
        </p:nvGrpSpPr>
        <p:grpSpPr>
          <a:xfrm>
            <a:off x="1714480" y="2285991"/>
            <a:ext cx="5786478" cy="4071967"/>
            <a:chOff x="1714480" y="2285991"/>
            <a:chExt cx="5786478" cy="4071967"/>
          </a:xfrm>
        </p:grpSpPr>
        <p:sp>
          <p:nvSpPr>
            <p:cNvPr id="17" name="순서도: 연결자 16"/>
            <p:cNvSpPr/>
            <p:nvPr/>
          </p:nvSpPr>
          <p:spPr>
            <a:xfrm>
              <a:off x="5429256" y="4429132"/>
              <a:ext cx="2071702" cy="1928826"/>
            </a:xfrm>
            <a:prstGeom prst="flowChartConnector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순서도: 연결자 15"/>
            <p:cNvSpPr/>
            <p:nvPr/>
          </p:nvSpPr>
          <p:spPr>
            <a:xfrm>
              <a:off x="1714480" y="4429132"/>
              <a:ext cx="2071702" cy="1928826"/>
            </a:xfrm>
            <a:prstGeom prst="flowChartConnector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배지 12"/>
            <p:cNvSpPr/>
            <p:nvPr/>
          </p:nvSpPr>
          <p:spPr>
            <a:xfrm>
              <a:off x="2643174" y="3429000"/>
              <a:ext cx="3857652" cy="1285884"/>
            </a:xfrm>
            <a:prstGeom prst="plaque">
              <a:avLst/>
            </a:prstGeom>
            <a:solidFill>
              <a:schemeClr val="accent3">
                <a:lumMod val="5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14612" y="3571876"/>
              <a:ext cx="371477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bg1"/>
                  </a:solidFill>
                </a:rPr>
                <a:t>교회의 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Mission = 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복음선포</a:t>
              </a:r>
              <a:endParaRPr lang="en-US" altLang="ko-KR" sz="20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2000" b="1" dirty="0" smtClean="0">
                  <a:solidFill>
                    <a:schemeClr val="bg1"/>
                  </a:solidFill>
                </a:rPr>
                <a:t>제자들</a:t>
              </a:r>
              <a:r>
                <a:rPr lang="ko-KR" altLang="en-US" sz="2000" b="1" dirty="0">
                  <a:solidFill>
                    <a:schemeClr val="bg1"/>
                  </a:solidFill>
                </a:rPr>
                <a:t>의 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사명</a:t>
              </a:r>
              <a:endParaRPr lang="en-US" altLang="ko-KR" sz="20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en-US" altLang="ko-KR" sz="2000" b="1" dirty="0" smtClean="0">
                  <a:solidFill>
                    <a:schemeClr val="bg1"/>
                  </a:solidFill>
                </a:rPr>
                <a:t> Mt. 28, 16~20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714480" y="5000636"/>
              <a:ext cx="207170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</a:rPr>
                <a:t>말씀의</a:t>
              </a:r>
              <a:r>
                <a:rPr lang="en-US" altLang="ko-KR" sz="2000" b="1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2000" b="1" dirty="0" smtClean="0">
                  <a:solidFill>
                    <a:schemeClr val="tx1"/>
                  </a:solidFill>
                </a:rPr>
                <a:t>선포</a:t>
              </a:r>
              <a:endParaRPr lang="en-US" altLang="ko-KR" sz="2000" b="1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2000" b="1" dirty="0" err="1" smtClean="0">
                  <a:solidFill>
                    <a:schemeClr val="tx1"/>
                  </a:solidFill>
                </a:rPr>
                <a:t>Kerygma</a:t>
              </a:r>
              <a:endParaRPr lang="en-US" altLang="ko-KR" sz="2000" b="1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2000" b="1" dirty="0" err="1" smtClean="0">
                  <a:solidFill>
                    <a:schemeClr val="tx1"/>
                  </a:solidFill>
                </a:rPr>
                <a:t>Martyria</a:t>
              </a:r>
              <a:endParaRPr lang="ko-KR" altLang="en-US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429256" y="5072074"/>
              <a:ext cx="207170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</a:rPr>
                <a:t>성사거행</a:t>
              </a:r>
              <a:endParaRPr lang="en-US" altLang="ko-KR" sz="2000" b="1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2000" b="1" dirty="0" err="1" smtClean="0">
                  <a:solidFill>
                    <a:schemeClr val="tx1"/>
                  </a:solidFill>
                </a:rPr>
                <a:t>Laiturgia</a:t>
              </a:r>
              <a:endParaRPr lang="ko-KR" altLang="en-US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428992" y="2285991"/>
              <a:ext cx="207170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</a:rPr>
                <a:t>사랑의</a:t>
              </a:r>
              <a:r>
                <a:rPr lang="en-US" altLang="ko-KR" sz="2000" b="1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2000" b="1" dirty="0" smtClean="0">
                  <a:solidFill>
                    <a:schemeClr val="tx1"/>
                  </a:solidFill>
                </a:rPr>
                <a:t>봉사</a:t>
              </a:r>
              <a:r>
                <a:rPr lang="en-US" altLang="ko-KR" sz="2000" b="1" dirty="0" err="1" smtClean="0">
                  <a:solidFill>
                    <a:schemeClr val="tx1"/>
                  </a:solidFill>
                </a:rPr>
                <a:t>Diakonia</a:t>
              </a:r>
              <a:r>
                <a:rPr lang="en-US" altLang="ko-KR" sz="2000" b="1" dirty="0" smtClean="0">
                  <a:solidFill>
                    <a:schemeClr val="tx1"/>
                  </a:solidFill>
                </a:rPr>
                <a:t> </a:t>
              </a:r>
            </a:p>
            <a:p>
              <a:pPr algn="ctr"/>
              <a:r>
                <a:rPr lang="en-US" altLang="ko-KR" sz="2000" b="1" dirty="0" smtClean="0">
                  <a:solidFill>
                    <a:schemeClr val="tx1"/>
                  </a:solidFill>
                </a:rPr>
                <a:t>Caritas</a:t>
              </a:r>
            </a:p>
            <a:p>
              <a:endParaRPr lang="ko-KR" altLang="en-US" dirty="0" smtClean="0"/>
            </a:p>
            <a:p>
              <a:endParaRPr lang="ko-KR" altLang="en-US" dirty="0"/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7929640" y="2285992"/>
            <a:ext cx="461665" cy="3857652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eaVert"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밖을 향한 교회 </a:t>
            </a:r>
            <a:r>
              <a:rPr lang="en-US" altLang="ko-KR" b="1" dirty="0" smtClean="0">
                <a:solidFill>
                  <a:schemeClr val="bg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= </a:t>
            </a:r>
            <a:r>
              <a:rPr lang="ko-KR" altLang="en-US" b="1" dirty="0" smtClean="0">
                <a:solidFill>
                  <a:schemeClr val="bg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봉사의 기본 원리</a:t>
            </a:r>
            <a:endParaRPr lang="ko-KR" altLang="en-US" b="1" dirty="0">
              <a:solidFill>
                <a:schemeClr val="bg1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24" name="오른쪽 화살표 23"/>
          <p:cNvSpPr/>
          <p:nvPr/>
        </p:nvSpPr>
        <p:spPr>
          <a:xfrm>
            <a:off x="8429652" y="2285992"/>
            <a:ext cx="428628" cy="571504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오른쪽 화살표 25"/>
          <p:cNvSpPr/>
          <p:nvPr/>
        </p:nvSpPr>
        <p:spPr>
          <a:xfrm>
            <a:off x="642910" y="2071678"/>
            <a:ext cx="428628" cy="571504"/>
          </a:xfrm>
          <a:prstGeom prst="rightArrow">
            <a:avLst/>
          </a:prstGeom>
          <a:solidFill>
            <a:schemeClr val="accent3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142879" y="2143116"/>
            <a:ext cx="461665" cy="2571768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eaVert"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안을 향한 교회 </a:t>
            </a:r>
            <a:r>
              <a:rPr lang="en-US" altLang="ko-KR" b="1" dirty="0" smtClean="0">
                <a:solidFill>
                  <a:schemeClr val="bg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= </a:t>
            </a:r>
            <a:r>
              <a:rPr lang="ko-KR" altLang="en-US" b="1" dirty="0" smtClean="0">
                <a:solidFill>
                  <a:schemeClr val="bg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친교</a:t>
            </a:r>
            <a:endParaRPr lang="ko-KR" altLang="en-US" b="1" dirty="0">
              <a:solidFill>
                <a:schemeClr val="bg1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785786" y="785794"/>
            <a:ext cx="1785950" cy="428628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기본적 이해</a:t>
            </a:r>
            <a:endParaRPr lang="ko-KR" altLang="en-US" sz="2000" b="1" dirty="0">
              <a:solidFill>
                <a:schemeClr val="tx1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29" name="오른쪽 화살표 28"/>
          <p:cNvSpPr/>
          <p:nvPr/>
        </p:nvSpPr>
        <p:spPr>
          <a:xfrm>
            <a:off x="2928926" y="928670"/>
            <a:ext cx="285752" cy="142876"/>
          </a:xfrm>
          <a:prstGeom prst="rightArrow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AutoShape 8"/>
          <p:cNvSpPr>
            <a:spLocks noChangeArrowheads="1"/>
          </p:cNvSpPr>
          <p:nvPr/>
        </p:nvSpPr>
        <p:spPr bwMode="auto">
          <a:xfrm>
            <a:off x="3500430" y="785794"/>
            <a:ext cx="4786346" cy="428628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>
            <a:solidFill>
              <a:schemeClr val="bg2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/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제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차 바티칸 공의회의 교회에 대한 정의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-1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42976" y="1571612"/>
            <a:ext cx="2571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“</a:t>
            </a:r>
            <a:r>
              <a:rPr lang="ko-KR" altLang="en-US" b="1" dirty="0" smtClean="0"/>
              <a:t>교회의 쇄신과 현대화</a:t>
            </a:r>
            <a:r>
              <a:rPr lang="en-US" altLang="ko-KR" b="1" dirty="0" smtClean="0"/>
              <a:t>”</a:t>
            </a:r>
          </a:p>
          <a:p>
            <a:r>
              <a:rPr lang="en-US" altLang="ko-KR" sz="16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</a:t>
            </a:r>
            <a:r>
              <a:rPr lang="ko-KR" altLang="en-US" sz="16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하느님의 백성</a:t>
            </a:r>
            <a:endParaRPr lang="en-US" altLang="ko-KR" sz="16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sz="16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sz="16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친교의 공동체</a:t>
            </a:r>
            <a:r>
              <a:rPr lang="en-US" altLang="ko-KR" sz="16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sz="16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수평</a:t>
            </a:r>
            <a:r>
              <a:rPr lang="en-US" altLang="ko-KR" sz="16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r>
              <a:rPr lang="en-US" altLang="ko-KR" sz="16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sz="16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성령 중심의 교회</a:t>
            </a:r>
            <a:endParaRPr lang="en-US" altLang="ko-KR" sz="1600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sz="16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lang="ko-KR" altLang="en-US" sz="16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그리스도의 몸</a:t>
            </a:r>
            <a:r>
              <a:rPr lang="en-US" altLang="ko-KR" sz="16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ko-KR" altLang="en-US" b="1" dirty="0" smtClean="0"/>
              <a:t> </a:t>
            </a:r>
            <a:endParaRPr lang="ko-KR" altLang="en-US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5429256" y="1500174"/>
            <a:ext cx="25717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“</a:t>
            </a:r>
            <a:r>
              <a:rPr lang="ko-KR" altLang="en-US" b="1" dirty="0" smtClean="0"/>
              <a:t>쇄신과 현대화의 방법</a:t>
            </a:r>
            <a:r>
              <a:rPr lang="en-US" altLang="ko-KR" b="1" dirty="0" smtClean="0"/>
              <a:t>”</a:t>
            </a:r>
          </a:p>
          <a:p>
            <a:pPr>
              <a:buFontTx/>
              <a:buChar char="-"/>
            </a:pPr>
            <a:r>
              <a:rPr lang="ko-KR" altLang="en-US" sz="1600" b="1" dirty="0" smtClean="0"/>
              <a:t>관찰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시대 징표 읽기</a:t>
            </a:r>
            <a:r>
              <a:rPr lang="en-US" altLang="ko-KR" sz="1600" b="1" dirty="0" smtClean="0"/>
              <a:t>)</a:t>
            </a:r>
          </a:p>
          <a:p>
            <a:pPr>
              <a:buFontTx/>
              <a:buChar char="-"/>
            </a:pPr>
            <a:r>
              <a:rPr lang="ko-KR" altLang="en-US" sz="1600" b="1" dirty="0" smtClean="0"/>
              <a:t>판단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복음의  빛으로</a:t>
            </a:r>
            <a:r>
              <a:rPr lang="en-US" altLang="ko-KR" sz="1600" b="1" dirty="0" smtClean="0"/>
              <a:t>)</a:t>
            </a:r>
          </a:p>
          <a:p>
            <a:pPr>
              <a:buFontTx/>
              <a:buChar char="-"/>
            </a:pPr>
            <a:r>
              <a:rPr lang="ko-KR" altLang="en-US" sz="1600" b="1" dirty="0" smtClean="0"/>
              <a:t>실천</a:t>
            </a:r>
            <a:r>
              <a:rPr lang="en-US" altLang="ko-KR" sz="1600" b="1" dirty="0" smtClean="0"/>
              <a:t>(J</a:t>
            </a:r>
            <a:r>
              <a:rPr lang="en-US" altLang="ko-KR" sz="16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·X</a:t>
            </a:r>
            <a:r>
              <a:rPr lang="ko-KR" altLang="en-US" sz="16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마음으로</a:t>
            </a:r>
            <a:r>
              <a:rPr lang="en-US" altLang="ko-KR" sz="1600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endParaRPr lang="ko-KR" altLang="en-US" sz="1600" b="1" dirty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8643966" y="3000372"/>
            <a:ext cx="357190" cy="36433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민간</a:t>
            </a:r>
            <a:r>
              <a:rPr lang="en-US" altLang="ko-KR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·</a:t>
            </a:r>
            <a:r>
              <a:rPr lang="ko-KR" altLang="en-US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경제</a:t>
            </a:r>
            <a:r>
              <a:rPr lang="en-US" altLang="ko-KR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·</a:t>
            </a:r>
            <a:r>
              <a:rPr lang="ko-KR" altLang="en-US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정치</a:t>
            </a:r>
            <a:r>
              <a:rPr lang="en-US" altLang="ko-KR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·</a:t>
            </a:r>
            <a:r>
              <a:rPr lang="ko-KR" altLang="en-US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사회의 발전</a:t>
            </a:r>
            <a:endParaRPr lang="ko-KR" altLang="en-US" sz="14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모서리가 둥근 직사각형 29"/>
          <p:cNvSpPr/>
          <p:nvPr/>
        </p:nvSpPr>
        <p:spPr>
          <a:xfrm>
            <a:off x="2857488" y="6215082"/>
            <a:ext cx="3714776" cy="50006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모서리가 둥근 직사각형 23"/>
          <p:cNvSpPr/>
          <p:nvPr/>
        </p:nvSpPr>
        <p:spPr>
          <a:xfrm>
            <a:off x="3143240" y="3214686"/>
            <a:ext cx="3000396" cy="57150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모서리가 둥근 직사각형 19"/>
          <p:cNvSpPr/>
          <p:nvPr/>
        </p:nvSpPr>
        <p:spPr>
          <a:xfrm>
            <a:off x="4714876" y="5643578"/>
            <a:ext cx="3786214" cy="42862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4714876" y="5143512"/>
            <a:ext cx="3786214" cy="42862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모서리가 둥근 직사각형 17"/>
          <p:cNvSpPr/>
          <p:nvPr/>
        </p:nvSpPr>
        <p:spPr>
          <a:xfrm>
            <a:off x="5357818" y="4643446"/>
            <a:ext cx="2500330" cy="42862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5143504" y="4000504"/>
            <a:ext cx="2928958" cy="4286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모서리가 둥근 직사각형 15"/>
          <p:cNvSpPr/>
          <p:nvPr/>
        </p:nvSpPr>
        <p:spPr>
          <a:xfrm>
            <a:off x="1071538" y="5643578"/>
            <a:ext cx="2643206" cy="42862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1785918" y="5143512"/>
            <a:ext cx="1214446" cy="42862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모서리가 둥근 직사각형 13"/>
          <p:cNvSpPr/>
          <p:nvPr/>
        </p:nvSpPr>
        <p:spPr>
          <a:xfrm>
            <a:off x="1785918" y="4643446"/>
            <a:ext cx="1214446" cy="42862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1000100" y="4000504"/>
            <a:ext cx="2786082" cy="4286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428596" y="1357298"/>
            <a:ext cx="82153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1.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삼위일체 하느님 사랑의 표현인 교회의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 실천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이다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2.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교회가 물질적 요구를 포함한 인간의 요구와 고통에 부응하려는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사랑의 봉사</a:t>
            </a:r>
            <a:endParaRPr lang="en-US" altLang="ko-KR" b="1" dirty="0" smtClean="0">
              <a:solidFill>
                <a:srgbClr val="FF000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marL="342900" indent="-342900"/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3.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교회의 본분인 하느님 사랑에 뿌리를 둔 이웃 사랑의 실천을 </a:t>
            </a:r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marL="342900" indent="-342900"/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공동체 안에서 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조직화 하여 체계적으로 실천하는 사랑의 봉사활동이다</a:t>
            </a:r>
            <a:r>
              <a:rPr lang="en-US" altLang="ko-KR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  <a:r>
              <a:rPr lang="ko-KR" altLang="en-US" b="1" dirty="0" smtClean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endParaRPr lang="en-US" altLang="ko-KR" b="1" dirty="0" smtClean="0">
              <a:solidFill>
                <a:srgbClr val="FF000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0070C0"/>
                </a:solidFill>
                <a:latin typeface="바탕체"/>
                <a:ea typeface="바탕체"/>
              </a:rPr>
              <a:t>※</a:t>
            </a:r>
            <a:r>
              <a:rPr lang="en-US" altLang="ko-KR" b="1" dirty="0" smtClean="0">
                <a:solidFill>
                  <a:srgbClr val="0070C0"/>
                </a:solidFill>
              </a:rPr>
              <a:t> 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교회의 본질적인 책임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곧 체계화된 이웃 사랑을  실천하는 영적인 직무로써 </a:t>
            </a:r>
            <a:endParaRPr lang="en-US" altLang="ko-KR" b="1" dirty="0" smtClean="0">
              <a:solidFill>
                <a:srgbClr val="0070C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</a:t>
            </a:r>
            <a:r>
              <a:rPr lang="ko-KR" altLang="en-US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이웃 사랑의 봉사이다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.(</a:t>
            </a:r>
            <a:r>
              <a:rPr lang="en-US" altLang="ko-KR" b="1" dirty="0" err="1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Diakonia</a:t>
            </a:r>
            <a:r>
              <a:rPr lang="en-US" altLang="ko-KR" b="1" dirty="0" smtClean="0">
                <a:solidFill>
                  <a:srgbClr val="0070C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-Caritas)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4000504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개인 </a:t>
            </a:r>
            <a:r>
              <a:rPr lang="en-US" altLang="ko-KR" b="1" dirty="0" smtClean="0"/>
              <a:t>= </a:t>
            </a:r>
            <a:r>
              <a:rPr lang="ko-KR" altLang="en-US" b="1" dirty="0" smtClean="0"/>
              <a:t>그리스도의 </a:t>
            </a:r>
            <a:r>
              <a:rPr lang="ko-KR" altLang="en-US" b="1" dirty="0" err="1" smtClean="0"/>
              <a:t>사도직</a:t>
            </a:r>
            <a:endParaRPr lang="ko-KR" alt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643438" y="4000504"/>
            <a:ext cx="3857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교회 공동체 </a:t>
            </a:r>
            <a:r>
              <a:rPr lang="en-US" altLang="ko-KR" b="1" dirty="0" smtClean="0"/>
              <a:t>= </a:t>
            </a:r>
            <a:r>
              <a:rPr lang="ko-KR" altLang="en-US" b="1" dirty="0" smtClean="0"/>
              <a:t>교회의 본질</a:t>
            </a:r>
            <a:endParaRPr lang="ko-KR" altLang="en-US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714612" y="3286124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교회의 삼중 임무</a:t>
            </a:r>
            <a:r>
              <a:rPr lang="en-US" altLang="ko-KR" b="1" dirty="0" smtClean="0"/>
              <a:t>(Mission)</a:t>
            </a:r>
            <a:endParaRPr lang="ko-KR" alt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28596" y="4643446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사 제 직</a:t>
            </a:r>
            <a:endParaRPr lang="ko-KR" alt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643438" y="4643446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성사거행</a:t>
            </a:r>
            <a:r>
              <a:rPr lang="en-US" altLang="ko-KR" b="1" dirty="0" smtClean="0"/>
              <a:t>(</a:t>
            </a:r>
            <a:r>
              <a:rPr lang="en-US" altLang="ko-KR" b="1" dirty="0" err="1" smtClean="0"/>
              <a:t>Leitourgia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28596" y="5143512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예 언 직</a:t>
            </a:r>
            <a:endParaRPr lang="ko-KR" alt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643438" y="5143512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말씀의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선포</a:t>
            </a:r>
            <a:r>
              <a:rPr lang="en-US" altLang="ko-KR" b="1" dirty="0" smtClean="0"/>
              <a:t>(</a:t>
            </a:r>
            <a:r>
              <a:rPr lang="en-US" altLang="ko-KR" b="1" dirty="0" err="1" smtClean="0"/>
              <a:t>Kerygma-Martyria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28596" y="5643578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왕    직 </a:t>
            </a:r>
            <a:r>
              <a:rPr lang="en-US" altLang="ko-KR" b="1" dirty="0" smtClean="0"/>
              <a:t>= </a:t>
            </a:r>
            <a:r>
              <a:rPr lang="ko-KR" altLang="en-US" b="1" dirty="0" smtClean="0"/>
              <a:t>사랑의 </a:t>
            </a:r>
            <a:r>
              <a:rPr lang="ko-KR" altLang="en-US" b="1" dirty="0" err="1" smtClean="0"/>
              <a:t>봉사직</a:t>
            </a:r>
            <a:endParaRPr lang="ko-KR" alt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4643438" y="5643578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사랑의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섬김</a:t>
            </a:r>
            <a:r>
              <a:rPr lang="en-US" altLang="ko-KR" b="1" dirty="0" smtClean="0"/>
              <a:t>(</a:t>
            </a:r>
            <a:r>
              <a:rPr lang="en-US" altLang="ko-KR" b="1" dirty="0" err="1" smtClean="0"/>
              <a:t>Diakonia</a:t>
            </a:r>
            <a:r>
              <a:rPr lang="en-US" altLang="ko-KR" b="1" dirty="0" smtClean="0"/>
              <a:t>-Caritas)</a:t>
            </a:r>
            <a:endParaRPr lang="ko-KR" altLang="en-US" b="1" dirty="0"/>
          </a:p>
        </p:txBody>
      </p:sp>
      <p:sp>
        <p:nvSpPr>
          <p:cNvPr id="21" name="오른쪽 화살표 20"/>
          <p:cNvSpPr/>
          <p:nvPr/>
        </p:nvSpPr>
        <p:spPr>
          <a:xfrm>
            <a:off x="4000496" y="4643446"/>
            <a:ext cx="500066" cy="357190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오른쪽 화살표 21"/>
          <p:cNvSpPr/>
          <p:nvPr/>
        </p:nvSpPr>
        <p:spPr>
          <a:xfrm>
            <a:off x="4000496" y="5143512"/>
            <a:ext cx="500066" cy="357190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오른쪽 화살표 22"/>
          <p:cNvSpPr/>
          <p:nvPr/>
        </p:nvSpPr>
        <p:spPr>
          <a:xfrm>
            <a:off x="4000496" y="5643578"/>
            <a:ext cx="500066" cy="357190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직선 연결선 25"/>
          <p:cNvCxnSpPr/>
          <p:nvPr/>
        </p:nvCxnSpPr>
        <p:spPr>
          <a:xfrm>
            <a:off x="6143636" y="3500438"/>
            <a:ext cx="257176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571472" y="3500438"/>
            <a:ext cx="257176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357422" y="6286520"/>
            <a:ext cx="478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교회의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사명</a:t>
            </a:r>
            <a:r>
              <a:rPr lang="en-US" altLang="ko-KR" b="1" dirty="0" smtClean="0"/>
              <a:t>(Mission) = </a:t>
            </a:r>
            <a:r>
              <a:rPr lang="ko-KR" altLang="en-US" b="1" dirty="0" smtClean="0"/>
              <a:t>복음선포</a:t>
            </a:r>
            <a:endParaRPr lang="ko-KR" altLang="en-US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6572264" y="6429396"/>
            <a:ext cx="214314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571472" y="6429396"/>
            <a:ext cx="228601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 rot="5400000">
            <a:off x="7250925" y="4964917"/>
            <a:ext cx="292895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 rot="5400000">
            <a:off x="-892213" y="4964123"/>
            <a:ext cx="292895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4" name="오른쪽 화살표 33"/>
          <p:cNvSpPr/>
          <p:nvPr/>
        </p:nvSpPr>
        <p:spPr>
          <a:xfrm>
            <a:off x="2928926" y="928670"/>
            <a:ext cx="285752" cy="142876"/>
          </a:xfrm>
          <a:prstGeom prst="rightArrow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모서리가 둥근 직사각형 36"/>
          <p:cNvSpPr/>
          <p:nvPr/>
        </p:nvSpPr>
        <p:spPr>
          <a:xfrm>
            <a:off x="785786" y="785794"/>
            <a:ext cx="1785950" cy="428628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기본적 이해</a:t>
            </a:r>
            <a:endParaRPr lang="ko-KR" altLang="en-US" sz="2000" b="1" dirty="0">
              <a:solidFill>
                <a:schemeClr val="tx1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38" name="AutoShape 8"/>
          <p:cNvSpPr>
            <a:spLocks noChangeArrowheads="1"/>
          </p:cNvSpPr>
          <p:nvPr/>
        </p:nvSpPr>
        <p:spPr bwMode="auto">
          <a:xfrm>
            <a:off x="3500430" y="785794"/>
            <a:ext cx="4786346" cy="428628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>
            <a:solidFill>
              <a:schemeClr val="bg2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/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제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2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차 바티칸 공의회의 교회에 대한 정의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-2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썸네일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36" y="2285992"/>
            <a:ext cx="2714644" cy="3643338"/>
          </a:xfrm>
          <a:prstGeom prst="rect">
            <a:avLst/>
          </a:prstGeom>
          <a:noFill/>
        </p:spPr>
      </p:pic>
      <p:sp>
        <p:nvSpPr>
          <p:cNvPr id="2" name="직사각형 1"/>
          <p:cNvSpPr/>
          <p:nvPr/>
        </p:nvSpPr>
        <p:spPr>
          <a:xfrm>
            <a:off x="571472" y="1428736"/>
            <a:ext cx="80010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         -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일곱 가지 기본 원리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-</a:t>
            </a:r>
          </a:p>
          <a:p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1)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인격성의 원리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(The Principle of Our Common Humanity)</a:t>
            </a: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 </a:t>
            </a: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2)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연대성의 원리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(The Principle of Solidarity)</a:t>
            </a: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</a:t>
            </a: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3)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공동선의 원리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(The Principle of the Common Goods) </a:t>
            </a:r>
          </a:p>
          <a:p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4)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보조성의 원리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(The Principle of </a:t>
            </a:r>
            <a:r>
              <a:rPr lang="en-US" altLang="ko-KR" b="1" dirty="0" err="1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Subsidiarity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5)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참여의 원리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(The Principle of Participation)</a:t>
            </a:r>
          </a:p>
          <a:p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6)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재화의 보편적 목적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(The Universal Destination of Material Goods)</a:t>
            </a:r>
          </a:p>
          <a:p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7) 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가난한 이들을 위한 우선적 선택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(The Preferential Option for the Poor)</a:t>
            </a:r>
            <a:endParaRPr lang="ko-KR" altLang="en-US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785786" y="785794"/>
            <a:ext cx="1785950" cy="428628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기본적 이해</a:t>
            </a:r>
            <a:endParaRPr lang="ko-KR" altLang="en-US" sz="2000" b="1" dirty="0">
              <a:solidFill>
                <a:schemeClr val="tx1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3500430" y="785794"/>
            <a:ext cx="4786346" cy="428628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>
            <a:solidFill>
              <a:schemeClr val="bg2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/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사랑의 봉사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이웃 사랑</a:t>
            </a:r>
            <a:r>
              <a:rPr lang="en-US" altLang="ko-KR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r>
              <a:rPr lang="ko-KR" altLang="en-US" b="1" dirty="0" smtClean="0"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의 실천원리</a:t>
            </a:r>
            <a:endParaRPr lang="en-US" altLang="ko-KR" b="1" dirty="0" smtClean="0"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6" name="오른쪽 화살표 5"/>
          <p:cNvSpPr/>
          <p:nvPr/>
        </p:nvSpPr>
        <p:spPr>
          <a:xfrm>
            <a:off x="2786050" y="928670"/>
            <a:ext cx="285752" cy="142876"/>
          </a:xfrm>
          <a:prstGeom prst="rightArrow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42908" y="0"/>
            <a:ext cx="9286908" cy="6858000"/>
          </a:xfrm>
          <a:prstGeom prst="rect">
            <a:avLst/>
          </a:prstGeom>
          <a:solidFill>
            <a:srgbClr val="802016"/>
          </a:solidFill>
          <a:ln>
            <a:noFill/>
          </a:ln>
          <a:effectLst>
            <a:outerShdw blurRad="101600" dist="76200" algn="tl" rotWithShape="0">
              <a:prstClr val="black">
                <a:alpha val="5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857356" y="836613"/>
            <a:ext cx="54292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2013</a:t>
            </a:r>
            <a:r>
              <a:rPr kumimoji="0" lang="ko-KR" altLang="en-US" sz="2400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년도 </a:t>
            </a:r>
            <a:r>
              <a:rPr kumimoji="0" lang="ko-KR" altLang="en-US" sz="2400" b="1" dirty="0" smtClean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교구장 </a:t>
            </a:r>
            <a:r>
              <a:rPr kumimoji="0" lang="ko-KR" altLang="en-US" sz="2400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사목교서 해설</a:t>
            </a:r>
            <a:endParaRPr kumimoji="0" lang="en-US" altLang="ko-KR" sz="2400" b="1" dirty="0">
              <a:solidFill>
                <a:srgbClr val="FFFF0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8196" name="TextBox 3"/>
          <p:cNvSpPr txBox="1">
            <a:spLocks noChangeArrowheads="1"/>
          </p:cNvSpPr>
          <p:nvPr/>
        </p:nvSpPr>
        <p:spPr bwMode="auto">
          <a:xfrm>
            <a:off x="714348" y="2786058"/>
            <a:ext cx="7572428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1)  2020</a:t>
            </a:r>
            <a:r>
              <a:rPr kumimoji="0" lang="ko-KR" altLang="en-US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까지의 장기 정책 주제 </a:t>
            </a:r>
            <a:r>
              <a:rPr kumimoji="0" lang="en-US" altLang="ko-KR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– “</a:t>
            </a:r>
            <a:r>
              <a:rPr kumimoji="0" lang="ko-KR" altLang="en-US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새로운 시대</a:t>
            </a:r>
            <a:r>
              <a:rPr kumimoji="0" lang="en-US" altLang="ko-KR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kumimoji="0" lang="ko-KR" altLang="en-US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새로운 복음화</a:t>
            </a:r>
            <a:r>
              <a:rPr kumimoji="0" lang="en-US" altLang="ko-KR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”</a:t>
            </a: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2) 2013</a:t>
            </a:r>
            <a:r>
              <a:rPr kumimoji="0" lang="ko-KR" altLang="en-US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년 사목교서 주제 </a:t>
            </a:r>
            <a:r>
              <a:rPr kumimoji="0" lang="en-US" altLang="ko-KR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– “</a:t>
            </a:r>
            <a:r>
              <a:rPr kumimoji="0" lang="ko-KR" altLang="en-US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신앙의 해</a:t>
            </a:r>
            <a:r>
              <a:rPr kumimoji="0" lang="en-US" altLang="ko-KR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”</a:t>
            </a: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3) 2013</a:t>
            </a:r>
            <a:r>
              <a:rPr kumimoji="0" lang="ko-KR" altLang="en-US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년 사목교서 성구 </a:t>
            </a:r>
            <a:r>
              <a:rPr kumimoji="0" lang="en-US" altLang="ko-KR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– “</a:t>
            </a:r>
            <a:r>
              <a:rPr kumimoji="0" lang="ko-KR" altLang="en-US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우리 믿음의 영도자 이시며 </a:t>
            </a:r>
            <a:r>
              <a:rPr kumimoji="0" lang="ko-KR" altLang="en-US" b="1" dirty="0" smtClean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완성 자이신</a:t>
            </a:r>
            <a:r>
              <a:rPr kumimoji="0" lang="en-US" altLang="ko-KR" b="1" dirty="0" smtClean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”</a:t>
            </a:r>
            <a:endParaRPr kumimoji="0" lang="en-US" altLang="ko-KR" b="1" dirty="0">
              <a:solidFill>
                <a:srgbClr val="FFFF0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	        </a:t>
            </a:r>
            <a:r>
              <a:rPr kumimoji="0" lang="ko-KR" altLang="en-US" b="1" dirty="0" smtClean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예수 </a:t>
            </a:r>
            <a:r>
              <a:rPr kumimoji="0" lang="ko-KR" altLang="en-US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그리스도를 바라보면서</a:t>
            </a:r>
            <a:r>
              <a:rPr kumimoji="0" lang="en-US" altLang="ko-KR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kumimoji="0" lang="ko-KR" altLang="en-US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신앙의 길로 나아갑시다</a:t>
            </a:r>
            <a:r>
              <a:rPr kumimoji="0" lang="en-US" altLang="ko-KR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4) </a:t>
            </a:r>
            <a:r>
              <a:rPr kumimoji="0" lang="ko-KR" altLang="en-US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구성과 내용</a:t>
            </a:r>
            <a:endParaRPr kumimoji="0" lang="en-US" altLang="ko-KR" b="1" dirty="0">
              <a:solidFill>
                <a:srgbClr val="FFFF0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pic>
        <p:nvPicPr>
          <p:cNvPr id="8197" name="그림 5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1643050"/>
            <a:ext cx="173990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spc="-50" dirty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구성과 내용</a:t>
            </a:r>
            <a:endParaRPr kumimoji="0" lang="en-US" altLang="ko-KR" sz="2000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714480" y="2571744"/>
            <a:ext cx="70088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하느님의 은총과 평화가 교구민 모두에게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충만 하시기를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기원합니다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 </a:t>
            </a:r>
            <a:endParaRPr kumimoji="0" lang="en-US" altLang="ko-KR" sz="1600" b="1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제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14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대 교구장으로 </a:t>
            </a:r>
            <a:r>
              <a:rPr kumimoji="0" lang="ko-KR" altLang="en-US" sz="1600" b="1" spc="-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착좌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해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직무를 시작했고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전임 교구장의 노고에 감사하며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endParaRPr kumimoji="0" lang="en-US" altLang="ko-KR" sz="1600" b="1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모두의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협조와 기도에 힘입어 맡겨진 직무를 충실히 수행하고자 합니다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14480" y="2214554"/>
            <a:ext cx="2592388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kern="0" spc="-30" dirty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(1) </a:t>
            </a:r>
            <a:r>
              <a:rPr kumimoji="0" lang="ko-KR" altLang="en-US" b="1" kern="0" spc="-30" dirty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인사말</a:t>
            </a:r>
            <a:endParaRPr kumimoji="0" lang="en-US" altLang="ko-KR" b="1" kern="0" spc="-30" dirty="0">
              <a:solidFill>
                <a:schemeClr val="accent6">
                  <a:lumMod val="7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9224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1643042" y="4214818"/>
            <a:ext cx="70009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전임 교구장은 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2011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년부터 사목교서를 통해 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2020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년을 전망하면서 “새로운 시대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새로운 복음화”를 말씀하셨고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교황 </a:t>
            </a:r>
            <a:r>
              <a:rPr kumimoji="0" lang="ko-KR" altLang="en-US" sz="1600" b="1" spc="-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베네딕토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16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세는 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2011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년 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10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월 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11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일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자의 교서 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『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믿음의 문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』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을 발표하시며 ‘신앙의 해’를 선포하셨습니다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 </a:t>
            </a:r>
            <a:endParaRPr kumimoji="0" lang="en-US" altLang="ko-KR" sz="1600" b="1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저는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두 분의 뜻을 이어받아 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2013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년은 신앙의 해에 초점을 맞추면서 새로운 복음화를 추진하고자 합니다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714480" y="3929066"/>
            <a:ext cx="2592388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kern="0" spc="-30" dirty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(2) </a:t>
            </a:r>
            <a:r>
              <a:rPr kumimoji="0" lang="ko-KR" altLang="en-US" b="1" kern="0" spc="-30" dirty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서언</a:t>
            </a:r>
            <a:endParaRPr kumimoji="0" lang="en-US" altLang="ko-KR" b="1" kern="0" spc="-30" dirty="0">
              <a:solidFill>
                <a:schemeClr val="accent6">
                  <a:lumMod val="75000"/>
                </a:scheme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9227" name="그림 2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Articl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52838" y="142852"/>
            <a:ext cx="3205178" cy="2428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0"/>
          <p:cNvGrpSpPr/>
          <p:nvPr/>
        </p:nvGrpSpPr>
        <p:grpSpPr>
          <a:xfrm>
            <a:off x="285720" y="908050"/>
            <a:ext cx="8437593" cy="5616575"/>
            <a:chOff x="285720" y="908050"/>
            <a:chExt cx="8437593" cy="5616575"/>
          </a:xfrm>
        </p:grpSpPr>
        <p:grpSp>
          <p:nvGrpSpPr>
            <p:cNvPr id="3" name="그룹 1"/>
            <p:cNvGrpSpPr>
              <a:grpSpLocks/>
            </p:cNvGrpSpPr>
            <p:nvPr/>
          </p:nvGrpSpPr>
          <p:grpSpPr bwMode="auto">
            <a:xfrm>
              <a:off x="285720" y="1285860"/>
              <a:ext cx="8437593" cy="4881505"/>
              <a:chOff x="285720" y="3787946"/>
              <a:chExt cx="8437592" cy="4879422"/>
            </a:xfrm>
          </p:grpSpPr>
          <p:sp>
            <p:nvSpPr>
              <p:cNvPr id="20" name="직사각형 19"/>
              <p:cNvSpPr/>
              <p:nvPr/>
            </p:nvSpPr>
            <p:spPr>
              <a:xfrm>
                <a:off x="285720" y="4144984"/>
                <a:ext cx="8437592" cy="45223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 ① 새로운 복음화란</a:t>
                </a:r>
                <a:r>
                  <a:rPr kumimoji="0" lang="en-US" altLang="ko-KR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?</a:t>
                </a: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   </a:t>
                </a:r>
                <a:r>
                  <a:rPr kumimoji="0" lang="ko-KR" altLang="en-US" sz="1600" b="1" spc="-30" dirty="0">
                    <a:solidFill>
                      <a:srgbClr val="FF0000"/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새로운 복음화는 새로운 열정</a:t>
                </a:r>
                <a:r>
                  <a:rPr kumimoji="0" lang="en-US" altLang="ko-KR" sz="1600" b="1" spc="-30" dirty="0">
                    <a:solidFill>
                      <a:srgbClr val="FF0000"/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, </a:t>
                </a:r>
                <a:r>
                  <a:rPr kumimoji="0" lang="ko-KR" altLang="en-US" sz="1600" b="1" spc="-30" dirty="0">
                    <a:solidFill>
                      <a:srgbClr val="FF0000"/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새로운 방법</a:t>
                </a:r>
                <a:r>
                  <a:rPr kumimoji="0" lang="en-US" altLang="ko-KR" sz="1600" b="1" spc="-30" dirty="0">
                    <a:solidFill>
                      <a:srgbClr val="FF0000"/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, </a:t>
                </a:r>
                <a:r>
                  <a:rPr kumimoji="0" lang="ko-KR" altLang="en-US" sz="1600" b="1" spc="-30" dirty="0">
                    <a:solidFill>
                      <a:srgbClr val="FF0000"/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새로운 표현으로 </a:t>
                </a:r>
                <a:r>
                  <a:rPr kumimoji="0"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시대적 </a:t>
                </a:r>
                <a:r>
                  <a:rPr kumimoji="0" lang="ko-KR" altLang="en-US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상황과 조건에 맞는 복음화의 길을 모색하는 것을 말합니다</a:t>
                </a:r>
                <a:r>
                  <a:rPr kumimoji="0" lang="en-US" altLang="ko-KR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. </a:t>
                </a:r>
                <a:r>
                  <a:rPr kumimoji="0" lang="ko-KR" altLang="en-US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세상을 새롭게 복음화하기 위해서는 교회가 먼저 복음화 되어야 합니다</a:t>
                </a:r>
                <a:r>
                  <a:rPr kumimoji="0" lang="en-US" altLang="ko-KR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. </a:t>
                </a:r>
                <a:r>
                  <a:rPr kumimoji="0" lang="ko-KR" altLang="en-US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교회에 속한 이들이 먼저 그리스도의 복음을 받아들여 </a:t>
                </a:r>
                <a:r>
                  <a:rPr kumimoji="0" lang="ko-KR" altLang="en-US" sz="1600" b="1" spc="-30" dirty="0">
                    <a:solidFill>
                      <a:srgbClr val="FF0000"/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기쁨과 행복을 체험하면서</a:t>
                </a:r>
                <a:r>
                  <a:rPr kumimoji="0" lang="en-US" altLang="ko-KR" sz="1600" b="1" spc="-30" dirty="0">
                    <a:solidFill>
                      <a:srgbClr val="FF0000"/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, </a:t>
                </a:r>
                <a:r>
                  <a:rPr kumimoji="0" lang="ko-KR" altLang="en-US" sz="1600" b="1" spc="-30" dirty="0">
                    <a:solidFill>
                      <a:srgbClr val="FF0000"/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사랑과 친교의 공동체를 이룰 때</a:t>
                </a:r>
                <a:r>
                  <a:rPr kumimoji="0" lang="ko-KR" altLang="en-US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 세상의 복음화를 위한 열정과 힘을 얻을 수 있습니다</a:t>
                </a:r>
                <a:r>
                  <a:rPr kumimoji="0" lang="en-US" altLang="ko-KR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.</a:t>
                </a: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endParaRP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② </a:t>
                </a:r>
                <a:r>
                  <a:rPr kumimoji="0" lang="ko-KR" altLang="en-US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사랑과 친교의 공동체를 이루자</a:t>
                </a:r>
                <a:r>
                  <a:rPr kumimoji="0" lang="en-US" altLang="ko-KR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!</a:t>
                </a: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- </a:t>
                </a:r>
                <a:r>
                  <a:rPr kumimoji="0" lang="ko-KR" altLang="en-US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하느님과의 친교 안에 머물러야 한다</a:t>
                </a:r>
                <a:r>
                  <a:rPr kumimoji="0" lang="en-US" altLang="ko-KR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. </a:t>
                </a:r>
                <a:r>
                  <a:rPr kumimoji="0" lang="ko-KR" altLang="en-US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하느님의 초대에 응답하는 것이 신앙이다</a:t>
                </a:r>
                <a:r>
                  <a:rPr kumimoji="0" lang="en-US" altLang="ko-KR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.</a:t>
                </a: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- 2012</a:t>
                </a:r>
                <a:r>
                  <a:rPr kumimoji="0" lang="ko-KR" altLang="en-US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년 발간된 </a:t>
                </a:r>
                <a:r>
                  <a:rPr kumimoji="0" lang="en-US" altLang="ko-KR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『</a:t>
                </a:r>
                <a:r>
                  <a:rPr kumimoji="0" lang="ko-KR" altLang="en-US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서울대교구 본당사목 활성화를 위한 기초자료 수집 설문조사 보고서</a:t>
                </a:r>
                <a:r>
                  <a:rPr kumimoji="0" lang="en-US" altLang="ko-KR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』</a:t>
                </a:r>
                <a:r>
                  <a:rPr kumimoji="0" lang="ko-KR" altLang="en-US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에 </a:t>
                </a:r>
                <a:endParaRPr kumimoji="0" lang="en-US" altLang="ko-KR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endParaRP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 </a:t>
                </a:r>
                <a:r>
                  <a:rPr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  </a:t>
                </a:r>
                <a:r>
                  <a:rPr kumimoji="0"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따르면 우리 </a:t>
                </a:r>
                <a:r>
                  <a:rPr kumimoji="0" lang="ko-KR" altLang="en-US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신자들의 신앙생활의 기초가 매우 약하다는 것이 드러납니다</a:t>
                </a:r>
                <a:r>
                  <a:rPr kumimoji="0" lang="en-US" altLang="ko-KR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.</a:t>
                </a: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- </a:t>
                </a:r>
                <a:r>
                  <a:rPr kumimoji="0" lang="ko-KR" altLang="en-US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허약한 신앙으로는 자신은 물론 세상을 복음화 할 수 없습니다</a:t>
                </a:r>
                <a:r>
                  <a:rPr kumimoji="0" lang="en-US" altLang="ko-KR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.</a:t>
                </a: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- </a:t>
                </a:r>
                <a:r>
                  <a:rPr kumimoji="0" lang="ko-KR" altLang="en-US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따라서 </a:t>
                </a:r>
                <a:r>
                  <a:rPr kumimoji="0" lang="ko-KR" altLang="en-US" sz="1600" b="1" spc="-30" dirty="0">
                    <a:solidFill>
                      <a:srgbClr val="FF0000"/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새로운 한 해는 ‘신앙의 기초’를 강화하는데 초점</a:t>
                </a:r>
                <a:r>
                  <a:rPr kumimoji="0" lang="ko-KR" altLang="en-US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을 맞추고자 합니다</a:t>
                </a:r>
                <a:r>
                  <a:rPr kumimoji="0" lang="en-US" altLang="ko-KR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한컴바탕" pitchFamily="18" charset="2"/>
                    <a:ea typeface="한컴바탕" pitchFamily="18" charset="2"/>
                    <a:cs typeface="한컴바탕" pitchFamily="18" charset="2"/>
                  </a:rPr>
                  <a:t>.</a:t>
                </a: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285720" y="3787946"/>
                <a:ext cx="1071570" cy="3697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b="1" kern="0" spc="-30" dirty="0">
                    <a:solidFill>
                      <a:schemeClr val="accent6">
                        <a:lumMod val="75000"/>
                      </a:schemeClr>
                    </a:solidFill>
                    <a:latin typeface="나눔고딕" pitchFamily="50" charset="-127"/>
                    <a:ea typeface="나눔고딕" pitchFamily="50" charset="-127"/>
                  </a:rPr>
                  <a:t>(3) </a:t>
                </a:r>
                <a:r>
                  <a:rPr kumimoji="0" lang="ko-KR" altLang="en-US" b="1" kern="0" spc="-30" dirty="0">
                    <a:solidFill>
                      <a:schemeClr val="accent6">
                        <a:lumMod val="75000"/>
                      </a:schemeClr>
                    </a:solidFill>
                    <a:latin typeface="나눔고딕" pitchFamily="50" charset="-127"/>
                    <a:ea typeface="나눔고딕" pitchFamily="50" charset="-127"/>
                  </a:rPr>
                  <a:t>본론</a:t>
                </a:r>
                <a:endParaRPr kumimoji="0" lang="en-US" altLang="ko-KR" b="1" kern="0" spc="-30" dirty="0">
                  <a:solidFill>
                    <a:schemeClr val="accent6">
                      <a:lumMod val="7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315913" y="908050"/>
              <a:ext cx="1739900" cy="3778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lnSpc>
                  <a:spcPts val="24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b="1" spc="-50" dirty="0">
                  <a:solidFill>
                    <a:srgbClr val="922626"/>
                  </a:solidFill>
                  <a:latin typeface="나눔고딕" pitchFamily="50" charset="-127"/>
                  <a:ea typeface="나눔고딕" pitchFamily="50" charset="-127"/>
                </a:rPr>
                <a:t>구성과 내용</a:t>
              </a:r>
              <a:endParaRPr kumimoji="0" lang="en-US" altLang="ko-KR" b="1" spc="-50" dirty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  <p:pic>
          <p:nvPicPr>
            <p:cNvPr id="10247" name="Picture 3" descr="C:\Documents and Settings\nhn\바탕 화면\naver_w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95288" y="6369050"/>
              <a:ext cx="698500" cy="130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48" name="그림 28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54013" y="6132513"/>
              <a:ext cx="1554162" cy="39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2530" name="Picture 2" descr="썸네일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6446" y="571480"/>
            <a:ext cx="2714644" cy="150019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>
            <a:grpSpLocks/>
          </p:cNvGrpSpPr>
          <p:nvPr/>
        </p:nvGrpSpPr>
        <p:grpSpPr bwMode="auto">
          <a:xfrm>
            <a:off x="357158" y="1428736"/>
            <a:ext cx="8429684" cy="4583612"/>
            <a:chOff x="2301875" y="3481705"/>
            <a:chExt cx="6581903" cy="3925803"/>
          </a:xfrm>
        </p:grpSpPr>
        <p:sp>
          <p:nvSpPr>
            <p:cNvPr id="20" name="직사각형 19"/>
            <p:cNvSpPr/>
            <p:nvPr/>
          </p:nvSpPr>
          <p:spPr>
            <a:xfrm>
              <a:off x="2301875" y="3848819"/>
              <a:ext cx="6581903" cy="355868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 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③ 신앙의 기초를 강화하기 위한 </a:t>
              </a:r>
              <a:r>
                <a: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5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대 표어</a:t>
              </a: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spc="-30" dirty="0" smtClean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   첫 </a:t>
              </a:r>
              <a:r>
                <a:rPr kumimoji="0" lang="ko-KR" altLang="en-US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째</a:t>
              </a:r>
              <a:r>
                <a:rPr kumimoji="0" lang="en-US" altLang="ko-KR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 </a:t>
              </a:r>
              <a:r>
                <a:rPr kumimoji="0" lang="ko-KR" altLang="en-US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말씀으로 시작되는 신앙</a:t>
              </a:r>
              <a:r>
                <a:rPr kumimoji="0" lang="en-US" altLang="ko-KR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: </a:t>
              </a:r>
              <a:r>
                <a:rPr kumimoji="0" lang="ko-KR" altLang="en-US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성경을 통해 말씀하시는 하느님께 귀를 기울입시다</a:t>
              </a:r>
              <a:r>
                <a:rPr kumimoji="0" lang="en-US" altLang="ko-KR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</a:t>
              </a: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한컴바탕" pitchFamily="18" charset="2"/>
                <a:buChar char=" "/>
                <a:defRPr/>
              </a:pPr>
              <a:r>
                <a:rPr kumimoji="0" lang="ko-KR" altLang="en-US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  구약성경을 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통해 창조주 하느님을 만나고 사랑으로 당신 자녀들과 만나고</a:t>
              </a:r>
              <a:r>
                <a: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 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말씀하시며</a:t>
              </a:r>
              <a:r>
                <a: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 </a:t>
              </a:r>
              <a:endPara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하느님께 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대한 숭고한 가르침을 주며</a:t>
              </a:r>
              <a:r>
                <a: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 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인생에 대한 건전한 지식과 구원의 신비를 배우게 됩니다</a:t>
              </a:r>
              <a:r>
                <a: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  </a:t>
              </a:r>
              <a:endPara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</a:t>
              </a:r>
              <a:r>
                <a:rPr lang="en-US" altLang="ko-KR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  </a:t>
              </a:r>
              <a:r>
                <a:rPr kumimoji="0" lang="ko-KR" altLang="en-US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신약성경은 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우리의 구원자이신 예수 그리스도의 말씀과 행적</a:t>
              </a:r>
              <a:r>
                <a: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 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죽음과 부활</a:t>
              </a:r>
              <a:r>
                <a: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 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성령의 파견 그리고 사도들의 놀라운 신앙의 증거와 열정을 담고 있습니다</a:t>
              </a:r>
              <a:r>
                <a: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</a:t>
              </a: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   성경은 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우리에게 신앙의 힘</a:t>
              </a:r>
              <a:r>
                <a: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 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영혼의 양식 그리고 영성 생활의 원천이 됩니다</a:t>
              </a:r>
              <a:r>
                <a: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하느님의 말씀인 성경을 더욱 자주 읽고 묵상하며 필사 함으로써 우리의 믿음이 새롭게 되고 활성화 되도록 노력해야 하겠습니다</a:t>
              </a:r>
              <a:r>
                <a: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301875" y="3481705"/>
              <a:ext cx="2592572" cy="36976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kern="0" spc="-30" dirty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(3) </a:t>
              </a:r>
              <a:r>
                <a:rPr kumimoji="0" lang="ko-KR" altLang="en-US" b="1" kern="0" spc="-30" dirty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본론</a:t>
              </a:r>
              <a:endParaRPr kumimoji="0" lang="en-US" altLang="ko-KR" b="1" kern="0" spc="-30" dirty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315913" y="908050"/>
            <a:ext cx="1739900" cy="3778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50" dirty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구성과 내용</a:t>
            </a:r>
            <a:endParaRPr kumimoji="0" lang="en-US" altLang="ko-KR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1271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그림 2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2" descr="썸네일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857232"/>
            <a:ext cx="2928946" cy="138588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>
            <a:grpSpLocks/>
          </p:cNvGrpSpPr>
          <p:nvPr/>
        </p:nvGrpSpPr>
        <p:grpSpPr bwMode="auto">
          <a:xfrm>
            <a:off x="357158" y="1428736"/>
            <a:ext cx="8327568" cy="4526225"/>
            <a:chOff x="2301875" y="3481705"/>
            <a:chExt cx="6581903" cy="4523942"/>
          </a:xfrm>
        </p:grpSpPr>
        <p:sp>
          <p:nvSpPr>
            <p:cNvPr id="20" name="직사각형 19"/>
            <p:cNvSpPr/>
            <p:nvPr/>
          </p:nvSpPr>
          <p:spPr>
            <a:xfrm>
              <a:off x="2301875" y="3910117"/>
              <a:ext cx="6581903" cy="40955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 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③ 신앙의 기초를 강화하기 위한 </a:t>
              </a:r>
              <a:r>
                <a: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5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대 표어</a:t>
              </a: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spc="-30" dirty="0" smtClean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   둘  </a:t>
              </a:r>
              <a:r>
                <a:rPr kumimoji="0" lang="ko-KR" altLang="en-US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째</a:t>
              </a:r>
              <a:r>
                <a:rPr kumimoji="0" lang="en-US" altLang="ko-KR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 </a:t>
              </a:r>
              <a:r>
                <a:rPr kumimoji="0" lang="ko-KR" altLang="en-US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기도로 자라나는 신앙</a:t>
              </a:r>
              <a:r>
                <a:rPr kumimoji="0" lang="en-US" altLang="ko-KR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: </a:t>
              </a:r>
              <a:r>
                <a:rPr kumimoji="0" lang="ko-KR" altLang="en-US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기도를 통해 하느님과 더욱 가까워지도록 합시다</a:t>
              </a:r>
              <a:r>
                <a:rPr kumimoji="0" lang="en-US" altLang="ko-KR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</a:t>
              </a: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1600" b="1" spc="-30" dirty="0"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spc="-30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   기도는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하느님과 나누는 대화입니다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하느님과 우리와의 친교도 기도를 통해 더욱 돈독해집니다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예수 그리스도께서도 중요한 순간순간 마다 기도하심으로써 모범을 보여 주셨고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제자들도 함께 모여 한 마음으로 기도하면서 성령을 기다렸고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초대교회 공동체도 기도하는데 전념하였습니다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따라서 우리는 신앙의 선조들과 기도의 스승이신 예수 그리스도 그리고 초대교회 신자들의 모범을 따라 자주 기도함으로써 하루하루를 하느님께 거룩하게 봉헌해야 합니다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특히 아침과 저녁 기도를 통해 하루의 시작과 마침을 주님과 함께 하고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삼종기도를 통해 시간을 성화하며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식사기도를 통해 일용할 양식에 감사드릴 뿐 아니라 삶의 순간순간 기도를 통해 하느님을 향하여 마음을 들어 높여야 하겠습니다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301875" y="3481705"/>
              <a:ext cx="2592572" cy="36970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kern="0" spc="-30" dirty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(3) </a:t>
              </a:r>
              <a:r>
                <a:rPr kumimoji="0" lang="ko-KR" altLang="en-US" b="1" kern="0" spc="-30" dirty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본론</a:t>
              </a:r>
              <a:endParaRPr kumimoji="0" lang="en-US" altLang="ko-KR" b="1" kern="0" spc="-30" dirty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315913" y="908050"/>
            <a:ext cx="1739900" cy="3778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50" dirty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구성과 내용</a:t>
            </a:r>
            <a:endParaRPr kumimoji="0" lang="en-US" altLang="ko-KR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309563" y="241300"/>
            <a:ext cx="346075" cy="30797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spc="-50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4)</a:t>
            </a:r>
          </a:p>
        </p:txBody>
      </p:sp>
      <p:cxnSp>
        <p:nvCxnSpPr>
          <p:cNvPr id="14" name="직선 연결선 13"/>
          <p:cNvCxnSpPr/>
          <p:nvPr/>
        </p:nvCxnSpPr>
        <p:spPr>
          <a:xfrm>
            <a:off x="423863" y="541338"/>
            <a:ext cx="1909762" cy="0"/>
          </a:xfrm>
          <a:prstGeom prst="line">
            <a:avLst/>
          </a:prstGeom>
          <a:ln w="31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 flipV="1">
            <a:off x="2411413" y="539750"/>
            <a:ext cx="6311900" cy="1588"/>
          </a:xfrm>
          <a:prstGeom prst="line">
            <a:avLst/>
          </a:prstGeom>
          <a:ln w="31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295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그림 2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2" descr="썸네일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714356"/>
            <a:ext cx="3571900" cy="150019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>
            <a:grpSpLocks/>
          </p:cNvGrpSpPr>
          <p:nvPr/>
        </p:nvGrpSpPr>
        <p:grpSpPr bwMode="auto">
          <a:xfrm>
            <a:off x="428596" y="1357298"/>
            <a:ext cx="8358246" cy="4317465"/>
            <a:chOff x="2301875" y="3481705"/>
            <a:chExt cx="6662613" cy="4315967"/>
          </a:xfrm>
        </p:grpSpPr>
        <p:sp>
          <p:nvSpPr>
            <p:cNvPr id="20" name="직사각형 19"/>
            <p:cNvSpPr/>
            <p:nvPr/>
          </p:nvSpPr>
          <p:spPr>
            <a:xfrm>
              <a:off x="2382585" y="4013333"/>
              <a:ext cx="6581903" cy="378433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③ 신앙의 기초를 강화하기 위한 </a:t>
              </a:r>
              <a:r>
                <a: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5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대 표어</a:t>
              </a: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셋  째</a:t>
              </a:r>
              <a:r>
                <a:rPr kumimoji="0" lang="en-US" altLang="ko-KR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 </a:t>
              </a:r>
              <a:r>
                <a:rPr kumimoji="0" lang="ko-KR" altLang="en-US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교회 가르침으로 다져지는 신앙</a:t>
              </a:r>
              <a:r>
                <a:rPr kumimoji="0" lang="en-US" altLang="ko-KR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: </a:t>
              </a:r>
              <a:r>
                <a:rPr kumimoji="0" lang="ko-KR" altLang="en-US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교회의 가르침을 배웁시다</a:t>
              </a:r>
              <a:r>
                <a:rPr kumimoji="0" lang="en-US" altLang="ko-KR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</a:t>
              </a: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1600" b="1" spc="-30" dirty="0"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spc="-30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   하느님의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뜻을 명확하게 알기 위해서는 </a:t>
              </a:r>
              <a:r>
                <a:rPr kumimoji="0" lang="ko-KR" altLang="en-US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교회의 가르침에 충실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해야 합니다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교회의 가르침을 공부함으로써 우리의 신앙을 더욱 굳건하게 다질 수 있습니다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신앙의 해가 시작된 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2012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년 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10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월 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11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일은 제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2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차 바티칸 공의회 개막 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50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주년이며 또한 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『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가톨릭교회 교리서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』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가 반포된 지 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20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주년이 되는 날이기도 합니다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제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2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차 바티칸 공의회문헌은 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20C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의 교회에 내려진 큰 은총이며 순례하는 교회의 방향을 알려주는 소중한 나침반입니다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따라서 제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2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차 바티칸 공의회 문헌들과 가톨릭교회 교리서를 성실히 공부하여 교회의 가르침을 배우고 익혀서 우리의 신앙을 굳건히 다질 수 있어야 하겠습니다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301875" y="3481705"/>
              <a:ext cx="2592572" cy="36976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kern="0" spc="-30" dirty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(3) </a:t>
              </a:r>
              <a:r>
                <a:rPr kumimoji="0" lang="ko-KR" altLang="en-US" b="1" kern="0" spc="-30" dirty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본론</a:t>
              </a:r>
              <a:endParaRPr kumimoji="0" lang="en-US" altLang="ko-KR" b="1" kern="0" spc="-30" dirty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428596" y="928670"/>
            <a:ext cx="1739900" cy="3778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50" dirty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구성과 내용</a:t>
            </a:r>
            <a:endParaRPr kumimoji="0" lang="en-US" altLang="ko-KR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3319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그림 2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2" descr="썸네일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702" y="785794"/>
            <a:ext cx="2000264" cy="22145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>
            <a:grpSpLocks/>
          </p:cNvGrpSpPr>
          <p:nvPr/>
        </p:nvGrpSpPr>
        <p:grpSpPr bwMode="auto">
          <a:xfrm>
            <a:off x="285720" y="1285860"/>
            <a:ext cx="8468713" cy="4895556"/>
            <a:chOff x="2301875" y="3481705"/>
            <a:chExt cx="6581903" cy="4894156"/>
          </a:xfrm>
        </p:grpSpPr>
        <p:sp>
          <p:nvSpPr>
            <p:cNvPr id="20" name="직사각형 19"/>
            <p:cNvSpPr/>
            <p:nvPr/>
          </p:nvSpPr>
          <p:spPr>
            <a:xfrm>
              <a:off x="2301875" y="3910210"/>
              <a:ext cx="6581903" cy="446565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 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③ 신앙의 기초를 강화하기 위한 </a:t>
              </a:r>
              <a:r>
                <a: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5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대 표어</a:t>
              </a: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넷  째</a:t>
              </a:r>
              <a:r>
                <a:rPr kumimoji="0" lang="en-US" altLang="ko-KR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 </a:t>
              </a:r>
              <a:r>
                <a:rPr kumimoji="0" lang="ko-KR" altLang="en-US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미사로 하나 되는 신앙</a:t>
              </a:r>
              <a:r>
                <a:rPr kumimoji="0" lang="en-US" altLang="ko-KR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: </a:t>
              </a:r>
              <a:r>
                <a:rPr kumimoji="0" lang="ko-KR" altLang="en-US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미사는 그리스도교 생활 전체의 원천이며 정점입니다</a:t>
              </a:r>
              <a:r>
                <a:rPr kumimoji="0" lang="en-US" altLang="ko-KR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1600" b="1" spc="-30" dirty="0">
                <a:solidFill>
                  <a:srgbClr val="FF00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spc="-30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   </a:t>
              </a:r>
              <a:r>
                <a:rPr kumimoji="0" lang="ko-KR" altLang="en-US" sz="1600" b="1" spc="-30" dirty="0" err="1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미사성제의</a:t>
              </a:r>
              <a:r>
                <a:rPr kumimoji="0" lang="ko-KR" altLang="en-US" sz="1600" b="1" spc="-30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은총으로 주님과 일치를 이루고 신자들 상호간의 친교를 이루도록 노력합시다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미사에서 나누어진 하나의 빵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곧 그리스도의 몸을 받아먹은 우리는 그리스도와 친교를 이루며 그리스도 안에서 한 몸을 이룹니다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우리는 미사 중에 고백하는 신경을 통해서도 일치를 이룹니다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신경은 가톨릭교회가 </a:t>
              </a:r>
              <a:r>
                <a:rPr kumimoji="0" lang="ko-KR" altLang="en-US" sz="1600" b="1" spc="-30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이천 년간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간직해온 신앙이 보존되어 있기 때문입니다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  <a:endParaRPr kumimoji="0" lang="en-US" altLang="ko-KR" sz="1600" b="1" spc="-30" dirty="0" smtClean="0"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spc="-30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   우리는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이 신앙고백을 통해 시간적으로는 신앙의 선조들과 일치를 이루고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공간적으로는 전 세계에 퍼져 있는 가톨릭 신자들과 일치를 이룹니다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1600" b="1" spc="-30" dirty="0"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-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미사 전에 성실하게 준비하는 시간을 갖도록 합시다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</a:t>
              </a: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-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성시간과 </a:t>
              </a:r>
              <a:r>
                <a:rPr kumimoji="0" lang="ko-KR" altLang="en-US" sz="1600" b="1" spc="-30" dirty="0" err="1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성체강복에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자주 참여하도록 합시다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301875" y="3481705"/>
              <a:ext cx="2592572" cy="3697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kern="0" spc="-30" dirty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(3) </a:t>
              </a:r>
              <a:r>
                <a:rPr kumimoji="0" lang="ko-KR" altLang="en-US" b="1" kern="0" spc="-30" dirty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본론</a:t>
              </a:r>
              <a:endParaRPr kumimoji="0" lang="en-US" altLang="ko-KR" b="1" kern="0" spc="-30" dirty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315913" y="908050"/>
            <a:ext cx="1739900" cy="3778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50" dirty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구성과 내용</a:t>
            </a:r>
            <a:endParaRPr kumimoji="0" lang="en-US" altLang="ko-KR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4343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그림 2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2" descr="썸네일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714356"/>
            <a:ext cx="2857520" cy="135731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>
            <a:grpSpLocks/>
          </p:cNvGrpSpPr>
          <p:nvPr/>
        </p:nvGrpSpPr>
        <p:grpSpPr bwMode="auto">
          <a:xfrm>
            <a:off x="285720" y="1357298"/>
            <a:ext cx="8468713" cy="3916386"/>
            <a:chOff x="2301875" y="3481705"/>
            <a:chExt cx="6581903" cy="3915756"/>
          </a:xfrm>
        </p:grpSpPr>
        <p:sp>
          <p:nvSpPr>
            <p:cNvPr id="20" name="직사각형 19"/>
            <p:cNvSpPr/>
            <p:nvPr/>
          </p:nvSpPr>
          <p:spPr>
            <a:xfrm>
              <a:off x="2301875" y="3981691"/>
              <a:ext cx="6581903" cy="341577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 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③ 신앙의 기초를 강화하기 위한 </a:t>
              </a:r>
              <a:r>
                <a: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5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대 표어</a:t>
              </a: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spc="-30" dirty="0" smtClean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다섯째</a:t>
              </a:r>
              <a:r>
                <a:rPr kumimoji="0" lang="en-US" altLang="ko-KR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 </a:t>
              </a:r>
              <a:r>
                <a:rPr kumimoji="0" lang="ko-KR" altLang="en-US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사랑으로 열매 맺는 신앙</a:t>
              </a:r>
              <a:r>
                <a:rPr kumimoji="0" lang="en-US" altLang="ko-KR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: </a:t>
              </a:r>
              <a:r>
                <a:rPr kumimoji="0" lang="ko-KR" altLang="en-US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신앙은 사랑의 실천을 통해 열매를 맺어야 합니다</a:t>
              </a:r>
              <a:r>
                <a:rPr kumimoji="0" lang="en-US" altLang="ko-KR" sz="1600" b="1" spc="-30" dirty="0">
                  <a:solidFill>
                    <a:srgbClr val="FF0000"/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</a:t>
              </a: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1600" b="1" spc="-30" dirty="0"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spc="-30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   사랑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안에 행동하는 믿음만이  중요할 따름이고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믿음에 실천이 없으면 그러한 믿음은 죽은 것이기 때문입니다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진정한 신앙인이 되고자 한다면 그리스도의 손과 발이 되어 세상에 나아가 사랑의 봉사를 실천함으로써 신앙을 증거 해야 합니다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  <a:endParaRPr kumimoji="0" lang="en-US" altLang="ko-KR" sz="1600" b="1" spc="-30" dirty="0" smtClean="0"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spc="-30" dirty="0" smtClean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   신앙은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사랑의 실천을 통해 열매를 맺고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사랑의 실천은 신앙을 더욱 굳건하게 합니다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  <a:r>
                <a:rPr kumimoji="0" lang="ko-KR" altLang="en-US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따라서 구체적이고 지속적인 사랑의 실천을 통해 신앙을 아름답게 꽃피우고 풍성하게 열매 맺어야 하겠습니다</a:t>
              </a:r>
              <a:r>
                <a:rPr kumimoji="0" lang="en-US" altLang="ko-KR" sz="1600" b="1" spc="-30" dirty="0"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301875" y="3481705"/>
              <a:ext cx="2592572" cy="36982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kern="0" spc="-30" dirty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(3) </a:t>
              </a:r>
              <a:r>
                <a:rPr kumimoji="0" lang="ko-KR" altLang="en-US" b="1" kern="0" spc="-30" dirty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본론</a:t>
              </a:r>
              <a:endParaRPr kumimoji="0" lang="en-US" altLang="ko-KR" b="1" kern="0" spc="-30" dirty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315913" y="908050"/>
            <a:ext cx="1739900" cy="3778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50" dirty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구성과 내용</a:t>
            </a:r>
            <a:endParaRPr kumimoji="0" lang="en-US" altLang="ko-KR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5367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그림 2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2" descr="썸네일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785794"/>
            <a:ext cx="3071834" cy="1419228"/>
          </a:xfrm>
          <a:prstGeom prst="rect">
            <a:avLst/>
          </a:prstGeom>
          <a:noFill/>
        </p:spPr>
      </p:pic>
      <p:pic>
        <p:nvPicPr>
          <p:cNvPr id="27652" name="Picture 4" descr="썸네일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28926" y="5072074"/>
            <a:ext cx="2286016" cy="1428760"/>
          </a:xfrm>
          <a:prstGeom prst="rect">
            <a:avLst/>
          </a:prstGeom>
          <a:noFill/>
        </p:spPr>
      </p:pic>
      <p:pic>
        <p:nvPicPr>
          <p:cNvPr id="27654" name="Picture 6" descr="썸네일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57884" y="5072074"/>
            <a:ext cx="2143140" cy="14478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>
            <a:grpSpLocks/>
          </p:cNvGrpSpPr>
          <p:nvPr/>
        </p:nvGrpSpPr>
        <p:grpSpPr bwMode="auto">
          <a:xfrm>
            <a:off x="285720" y="1428735"/>
            <a:ext cx="8358246" cy="2782751"/>
            <a:chOff x="2301875" y="3549298"/>
            <a:chExt cx="6662613" cy="2781618"/>
          </a:xfrm>
        </p:grpSpPr>
        <p:sp>
          <p:nvSpPr>
            <p:cNvPr id="20" name="직사각형 19"/>
            <p:cNvSpPr/>
            <p:nvPr/>
          </p:nvSpPr>
          <p:spPr>
            <a:xfrm>
              <a:off x="2382585" y="4080895"/>
              <a:ext cx="6581903" cy="225002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   2013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년 한 해 동안 교구민 모두가 다섯 가지 표어에 따라 신앙의 기초를 강화함으로써 </a:t>
              </a:r>
              <a:endPara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새로운 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복음화의 길로 나아갈 수 있기를 바랍니다</a:t>
              </a:r>
              <a:r>
                <a: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특히 일선사목에서 수고하시는 신부님들께서 신자들 각자가 신앙의 기초를 다지는 데에 적극 협력해주시기를 간곡히 </a:t>
              </a:r>
              <a:r>
                <a:rPr kumimoji="0" lang="ko-KR" altLang="en-US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부탁 드립니다</a:t>
              </a:r>
              <a:r>
                <a: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  <a:r>
                <a:rPr kumimoji="0" lang="en-US" altLang="ko-KR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     </a:t>
              </a: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</a:t>
              </a:r>
              <a:r>
                <a:rPr lang="en-US" altLang="ko-KR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  </a:t>
              </a:r>
              <a:r>
                <a:rPr kumimoji="0" lang="ko-KR" altLang="en-US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우리의 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신앙이 깊어질수록 주님과의 친교가 깊어져서 세상이 주지 못하는 참 기쁨과 평화</a:t>
              </a:r>
              <a:r>
                <a: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, 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행복을 맛보게 됩니다</a:t>
              </a:r>
              <a:r>
                <a: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 </a:t>
              </a:r>
              <a:r>
                <a:rPr kumimoji="0" lang="ko-KR" altLang="en-US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그럴 때 우리는 열정을 가지고 새롭게 복음을 선포하면서 세상을 변화시킬 수 있을 것입니다</a:t>
              </a:r>
              <a:r>
                <a:rPr kumimoji="0" lang="en-US" altLang="ko-KR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.</a:t>
              </a:r>
              <a:r>
                <a:rPr lang="en-US" altLang="ko-KR" sz="1600" b="1" kern="0" spc="-30" dirty="0" smtClean="0">
                  <a:solidFill>
                    <a:schemeClr val="accent6">
                      <a:lumMod val="75000"/>
                    </a:schemeClr>
                  </a:solidFill>
                  <a:latin typeface="한컴바탕" pitchFamily="18" charset="2"/>
                  <a:ea typeface="한컴바탕" pitchFamily="18" charset="2"/>
                  <a:cs typeface="한컴바탕" pitchFamily="18" charset="2"/>
                </a:rPr>
                <a:t> </a:t>
              </a:r>
              <a:endPara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301875" y="3549298"/>
              <a:ext cx="2592572" cy="36973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b="1" kern="0" spc="-30" dirty="0" smtClean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(</a:t>
              </a:r>
              <a:r>
                <a:rPr kumimoji="0" lang="en-US" altLang="ko-KR" b="1" kern="0" spc="-30" dirty="0" smtClean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4</a:t>
              </a:r>
              <a:r>
                <a:rPr kumimoji="0" lang="en-US" altLang="ko-KR" b="1" kern="0" spc="-30" dirty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) </a:t>
              </a:r>
              <a:r>
                <a:rPr kumimoji="0" lang="ko-KR" altLang="en-US" b="1" kern="0" spc="-30" dirty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결어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315913" y="908050"/>
            <a:ext cx="1739900" cy="3778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50" dirty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구성과 내용</a:t>
            </a:r>
            <a:endParaRPr kumimoji="0" lang="en-US" altLang="ko-KR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6391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그림 2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2" descr="썸네일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714356"/>
            <a:ext cx="2571768" cy="1285877"/>
          </a:xfrm>
          <a:prstGeom prst="rect">
            <a:avLst/>
          </a:prstGeom>
          <a:noFill/>
        </p:spPr>
      </p:pic>
      <p:pic>
        <p:nvPicPr>
          <p:cNvPr id="28676" name="Picture 4" descr="썸네일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28926" y="4286256"/>
            <a:ext cx="2571768" cy="2214578"/>
          </a:xfrm>
          <a:prstGeom prst="rect">
            <a:avLst/>
          </a:prstGeom>
          <a:noFill/>
        </p:spPr>
      </p:pic>
      <p:pic>
        <p:nvPicPr>
          <p:cNvPr id="28678" name="Picture 6" descr="썸네일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86446" y="4214818"/>
            <a:ext cx="2500330" cy="2428892"/>
          </a:xfrm>
          <a:prstGeom prst="rect">
            <a:avLst/>
          </a:prstGeom>
          <a:noFill/>
        </p:spPr>
      </p:pic>
      <p:pic>
        <p:nvPicPr>
          <p:cNvPr id="28680" name="Picture 8" descr="썸네일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0034" y="4286256"/>
            <a:ext cx="2143140" cy="17145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2016"/>
          </a:solidFill>
          <a:ln>
            <a:noFill/>
          </a:ln>
          <a:effectLst>
            <a:outerShdw blurRad="101600" dist="76200" algn="tl" rotWithShape="0">
              <a:prstClr val="black">
                <a:alpha val="5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000232" y="836612"/>
            <a:ext cx="478634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2013</a:t>
            </a:r>
            <a:r>
              <a:rPr kumimoji="0" lang="ko-KR" altLang="en-US" sz="2400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년 사목교서에 따른 지침</a:t>
            </a:r>
          </a:p>
        </p:txBody>
      </p:sp>
      <p:sp>
        <p:nvSpPr>
          <p:cNvPr id="17412" name="TextBox 3"/>
          <p:cNvSpPr txBox="1">
            <a:spLocks noChangeArrowheads="1"/>
          </p:cNvSpPr>
          <p:nvPr/>
        </p:nvSpPr>
        <p:spPr bwMode="auto">
          <a:xfrm>
            <a:off x="857224" y="1857364"/>
            <a:ext cx="721523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ko-KR" altLang="en-US" sz="1600" b="1" dirty="0" smtClean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‘</a:t>
            </a:r>
            <a:r>
              <a:rPr kumimoji="0" lang="ko-KR" altLang="en-US" sz="1600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신앙의 해’</a:t>
            </a:r>
            <a:r>
              <a:rPr kumimoji="0" lang="ko-KR" altLang="en-US" sz="1600" b="1" dirty="0" err="1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를</a:t>
            </a:r>
            <a:r>
              <a:rPr kumimoji="0" lang="ko-KR" altLang="en-US" sz="1600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맞이하여 신앙의 기초 강화를 실현하기 위한 교구 지침을 </a:t>
            </a:r>
            <a:endParaRPr kumimoji="0" lang="en-US" altLang="ko-KR" sz="1600" b="1" dirty="0" smtClean="0">
              <a:solidFill>
                <a:srgbClr val="FFFF00"/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r>
              <a:rPr kumimoji="0" lang="ko-KR" altLang="en-US" sz="1600" b="1" dirty="0" smtClean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본당과 </a:t>
            </a:r>
            <a:r>
              <a:rPr kumimoji="0" lang="ko-KR" altLang="en-US" sz="1600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지구</a:t>
            </a:r>
            <a:r>
              <a:rPr kumimoji="0" lang="en-US" altLang="ko-KR" sz="1600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kumimoji="0" lang="ko-KR" altLang="en-US" sz="1600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수도회 및 각 교회기관의 실정에 맞게 실천해 주시기를 바랍니다</a:t>
            </a:r>
            <a:r>
              <a:rPr kumimoji="0" lang="en-US" altLang="ko-KR" sz="1600" b="1" dirty="0">
                <a:solidFill>
                  <a:srgbClr val="FFFF00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</p:txBody>
      </p:sp>
      <p:pic>
        <p:nvPicPr>
          <p:cNvPr id="17413" name="그림 5"/>
          <p:cNvPicPr>
            <a:picLocks noChangeAspect="1"/>
          </p:cNvPicPr>
          <p:nvPr/>
        </p:nvPicPr>
        <p:blipFill>
          <a:blip r:embed="rId3">
            <a:lum bright="70000" contrast="-70000"/>
          </a:blip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2" descr="http://blogfiles.naver.net/20120625_215/emmao_info_1340635262956FDTqx_JPEG/bitsandbites-12062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3000372"/>
            <a:ext cx="3071803" cy="32147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9700" name="Picture 4" descr="http://imgnews.naver.net/image/003/2012/07/01/NISI20120701_0006600260_web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48" y="3000372"/>
            <a:ext cx="4071966" cy="31718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034" y="928670"/>
            <a:ext cx="1739900" cy="36247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50" dirty="0" smtClean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본  당</a:t>
            </a:r>
            <a:endParaRPr kumimoji="0" lang="en-US" altLang="ko-KR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0034" y="1285860"/>
            <a:ext cx="778674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kern="0" spc="-30" dirty="0" smtClean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   본당에서는 </a:t>
            </a:r>
            <a:r>
              <a:rPr kumimoji="0" lang="ko-KR" altLang="en-US" b="1" kern="0" spc="-30" dirty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⌜신앙의 해 안내서⌟</a:t>
            </a:r>
            <a:r>
              <a:rPr kumimoji="0" lang="ko-KR" altLang="en-US" b="1" kern="0" spc="-30" dirty="0" err="1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를</a:t>
            </a:r>
            <a:r>
              <a:rPr kumimoji="0" lang="ko-KR" altLang="en-US" b="1" kern="0" spc="-30" dirty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 참고하시고</a:t>
            </a:r>
            <a:r>
              <a:rPr kumimoji="0" lang="en-US" altLang="ko-KR" b="1" kern="0" spc="-30" dirty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kumimoji="0" lang="ko-KR" altLang="en-US" b="1" kern="0" spc="-30" dirty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다섯 가지 표어에 따라서 </a:t>
            </a:r>
            <a:endParaRPr kumimoji="0" lang="en-US" altLang="ko-KR" b="1" kern="0" spc="-30" dirty="0" smtClean="0">
              <a:solidFill>
                <a:schemeClr val="accent6">
                  <a:lumMod val="7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kern="0" spc="-30" dirty="0" smtClean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사목계획을 </a:t>
            </a:r>
            <a:r>
              <a:rPr kumimoji="0" lang="ko-KR" altLang="en-US" b="1" kern="0" spc="-30" dirty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수립하여 신앙의 기초를 강화하기 위해 노력해 주시기 바랍니다</a:t>
            </a:r>
            <a:r>
              <a:rPr kumimoji="0" lang="en-US" altLang="ko-KR" b="1" kern="0" spc="-30" dirty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pic>
        <p:nvPicPr>
          <p:cNvPr id="18439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500034" y="2000240"/>
            <a:ext cx="814393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⑴ 말씀으로 시작되는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신앙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: 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성경필사</a:t>
            </a: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성경공부</a:t>
            </a: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성경읽기 등</a:t>
            </a:r>
            <a:endParaRPr kumimoji="0" lang="ko-KR" altLang="en-US" sz="1600" spc="-30" dirty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⑵ 기도로 자라나는 신앙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: 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기도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제가 하겠습니다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⑶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교회의 가르침으로 다져지는 신앙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: 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가톨릭교회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교리서와 제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2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차 바티칸 공의회 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문헌교육</a:t>
            </a:r>
            <a:endParaRPr kumimoji="0" lang="en-US" altLang="ko-KR" sz="1600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한컴바탕" pitchFamily="18" charset="2"/>
              <a:buChar char=" "/>
              <a:defRPr/>
            </a:pP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⑷ 미사로 하나 되는 신앙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⑸ 사랑으로 열매 맺는 신앙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신앙을 증거 할 수 있는 구체적이고 지속적인 활동을 통해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신앙을 실천할 수 있도록 이끌어 주십시오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각 지구 </a:t>
            </a:r>
            <a:r>
              <a:rPr kumimoji="0" lang="ko-KR" altLang="en-US" sz="1600" spc="-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지구장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신부님의 협조를 통해 각 지구사제회의 때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사회복지회에 대한 소개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본당 사회사목분과와 구역 반장 교육을 통해 사회복지회에 대한 소개 강화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지구사제회의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사회사목분과 및 </a:t>
            </a:r>
            <a:r>
              <a:rPr kumimoji="0" lang="ko-KR" altLang="en-US" sz="1600" spc="-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구역장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반장 교육 때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“제가 하겠습니다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! I Do!”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캠페인 강조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“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1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본당 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1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시설 결연사업” 강조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“</a:t>
            </a:r>
            <a:r>
              <a:rPr kumimoji="0" lang="ko-KR" altLang="en-US" sz="1600" spc="-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카리타스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자원봉사센터 기본교육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강사양성교육 등”에 대한 강조</a:t>
            </a:r>
          </a:p>
        </p:txBody>
      </p:sp>
      <p:pic>
        <p:nvPicPr>
          <p:cNvPr id="18441" name="그림 2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5913" y="908050"/>
            <a:ext cx="1739900" cy="36247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50" dirty="0" err="1" smtClean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사회사목부</a:t>
            </a:r>
            <a:r>
              <a:rPr kumimoji="0" lang="en-US" altLang="ko-KR" b="1" spc="-50" dirty="0" smtClean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:</a:t>
            </a:r>
            <a:endParaRPr kumimoji="0" lang="en-US" altLang="ko-KR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43042" y="928670"/>
            <a:ext cx="6421438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kern="0" spc="-30" dirty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새로운 복음화의 실현을 위한 ‘신앙의 해’</a:t>
            </a:r>
            <a:r>
              <a:rPr kumimoji="0" lang="ko-KR" altLang="en-US" b="1" kern="0" spc="-30" dirty="0" err="1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를</a:t>
            </a:r>
            <a:r>
              <a:rPr kumimoji="0" lang="ko-KR" altLang="en-US" b="1" kern="0" spc="-30" dirty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 온전히 살아갑시다</a:t>
            </a:r>
            <a:r>
              <a:rPr kumimoji="0" lang="en-US" altLang="ko-KR" b="1" kern="0" spc="-30" dirty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!</a:t>
            </a:r>
          </a:p>
        </p:txBody>
      </p:sp>
      <p:pic>
        <p:nvPicPr>
          <p:cNvPr id="19463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285720" y="1357298"/>
            <a:ext cx="8501122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⑴ 새로운 복음화의 지향은 교회의 자기 복음화와 세상의 복음화입니다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세상의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복음화를 위해 헌신하는 신앙의 체험은 교회의 자기 복음화에 큰 보탬이 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됩니다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⑵ ‘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신앙의 해’를 살아가기 위해서 신앙의 의미를 살펴봅시다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</a:t>
            </a:r>
            <a:r>
              <a:rPr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신앙이란 </a:t>
            </a:r>
            <a:r>
              <a:rPr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하느님의 초대에 합당하게 응답하는 것이고</a:t>
            </a:r>
            <a:r>
              <a:rPr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그 합당한 응답이란 성실히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</a:t>
            </a:r>
            <a:r>
              <a:rPr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신앙을 </a:t>
            </a:r>
            <a:r>
              <a:rPr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증거 하는 삶을 살아가는 </a:t>
            </a:r>
            <a:r>
              <a:rPr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것입니다</a:t>
            </a:r>
            <a:r>
              <a:rPr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endParaRPr kumimoji="0" lang="en-US" altLang="ko-KR" sz="1600" spc="-30" dirty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⑶ ‘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신앙의 해’ 동안 신앙의 기초를 강화하고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신앙을 증거 하는 삶을 온전히 살아가기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한컴바탕" pitchFamily="18" charset="2"/>
              <a:buChar char=" "/>
              <a:defRPr/>
            </a:pP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위하여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다음을 실천해 주십시오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①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신앙 실천 캠페인 “제가 하겠습니다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!” I Do!"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를 지속적으로 펼쳐주십시오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“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기도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!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제가 하겠습니다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! 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I Do</a:t>
            </a: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!”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“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단식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!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제가 하겠습니다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! 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I Do</a:t>
            </a: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!”</a:t>
            </a:r>
            <a:endParaRPr kumimoji="0" lang="en-US" altLang="ko-KR" sz="1600" spc="-30" dirty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“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자선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!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제가 하겠습니다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! 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I </a:t>
            </a: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Do”</a:t>
            </a:r>
            <a:endParaRPr kumimoji="0" lang="en-US" altLang="ko-KR" sz="1600" spc="-30" dirty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②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교회 가르침으로 다져지는 신앙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사도 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2,42;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콜로 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2,7)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예비신자교리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시간에 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『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가톨릭교회 교리서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』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제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3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편을 활용할 수 있도록 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교리교안이나 </a:t>
            </a:r>
            <a:endParaRPr kumimoji="0" lang="en-US" altLang="ko-KR" sz="1600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한컴바탕" pitchFamily="18" charset="2"/>
              <a:buChar char=" "/>
              <a:defRPr/>
            </a:pP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그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밖의 자료들을 마련하고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세상 속에서 그리스도인으로서 살아가는 분별 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기준에 </a:t>
            </a: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대해 </a:t>
            </a:r>
            <a:endParaRPr kumimoji="0" lang="en-US" altLang="ko-KR" sz="1600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한컴바탕" pitchFamily="18" charset="2"/>
              <a:buChar char=" "/>
              <a:defRPr/>
            </a:pP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가르침을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통해 제시하여 주십시오</a:t>
            </a: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kumimoji="0" lang="ko-KR" altLang="en-US" sz="1600" spc="-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견진교리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신자재교육 시간 또는 사회교리주간을 활용해 사회교리에 대한 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교육시간 마련</a:t>
            </a:r>
            <a:endParaRPr kumimoji="0" lang="en-US" altLang="ko-KR" sz="1600" spc="-30" dirty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‘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사회교리주간’을 활성화 하도록 다각적으로 노력해 주십시오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</p:txBody>
      </p:sp>
      <p:pic>
        <p:nvPicPr>
          <p:cNvPr id="19465" name="그림 2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5913" y="908050"/>
            <a:ext cx="1739900" cy="36247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50" dirty="0" err="1" smtClean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사회사목부</a:t>
            </a:r>
            <a:r>
              <a:rPr kumimoji="0" lang="en-US" altLang="ko-KR" b="1" spc="-50" dirty="0" smtClean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:</a:t>
            </a:r>
            <a:endParaRPr kumimoji="0" lang="en-US" altLang="ko-KR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43042" y="928670"/>
            <a:ext cx="6421438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kern="0" spc="-30" dirty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새로운 복음화의 실현을 위한 ‘신앙의 해’</a:t>
            </a:r>
            <a:r>
              <a:rPr kumimoji="0" lang="ko-KR" altLang="en-US" b="1" kern="0" spc="-30" dirty="0" err="1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를</a:t>
            </a:r>
            <a:r>
              <a:rPr kumimoji="0" lang="ko-KR" altLang="en-US" b="1" kern="0" spc="-30" dirty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 온전히 살아갑시다</a:t>
            </a:r>
            <a:r>
              <a:rPr kumimoji="0" lang="en-US" altLang="ko-KR" b="1" kern="0" spc="-30" dirty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!</a:t>
            </a:r>
          </a:p>
        </p:txBody>
      </p:sp>
      <p:pic>
        <p:nvPicPr>
          <p:cNvPr id="20487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357158" y="1357298"/>
            <a:ext cx="84296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③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사랑으로 열매 맺는 신앙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사도 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2, 46;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갈라 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5,6; 1</a:t>
            </a:r>
            <a:r>
              <a:rPr kumimoji="0" lang="ko-KR" altLang="en-US" sz="1600" b="1" spc="-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코린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13, 13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지역사회를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위한 사랑의 섬김과 나눔을 실천할 수 있도록 지역 내 사회복지시설 </a:t>
            </a:r>
            <a:endParaRPr kumimoji="0" lang="en-US" altLang="ko-KR" sz="1600" spc="-30" dirty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및 </a:t>
            </a:r>
            <a:r>
              <a:rPr kumimoji="0" lang="ko-KR" altLang="en-US" sz="1600" spc="-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봉사활동터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주소록을 활용하여 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1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인 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1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봉사를 할 수 있도록 해 주십시오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신자들이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올바른 봉사활동을 전개해 나갈 수 있도록 그리스도인의 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자원봉사활동에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대한 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   </a:t>
            </a:r>
            <a:endParaRPr kumimoji="0" lang="en-US" altLang="ko-KR" sz="1600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기본교육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kumimoji="0" lang="ko-KR" altLang="en-US" sz="1600" spc="-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카리타스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자원봉사센터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과 심화교육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(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센터 및 </a:t>
            </a:r>
            <a:r>
              <a:rPr kumimoji="0" lang="ko-KR" altLang="en-US" sz="1600" spc="-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활동터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)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을 받도록 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주십시오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봉사활동 전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후 성경말씀을 읽고 기도할 수 있도록 배려해 주십시오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spc="-30" dirty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④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신앙을 온전히 증거 하는 삶을 실천할 수 있도록 지구 사회사목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담당사제 임명</a:t>
            </a:r>
            <a:endParaRPr lang="en-US" altLang="ko-KR" sz="1600" b="1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사회사목 담당사제를 임명하지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않은 지구에서는 지구 사회사목 담당사제를 임명하여 </a:t>
            </a:r>
            <a:endParaRPr kumimoji="0" lang="en-US" altLang="ko-KR" sz="1600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한컴바탕" pitchFamily="18" charset="2"/>
              <a:buChar char=" "/>
              <a:defRPr/>
            </a:pP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주시고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, </a:t>
            </a:r>
            <a:endParaRPr lang="en-US" altLang="ko-KR" sz="1600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- 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지구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사회사목 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담당사제들과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각 본당 및 지구 사회사목 분과위원들이 교구 사회사목 </a:t>
            </a:r>
            <a:endParaRPr kumimoji="0" lang="en-US" altLang="ko-KR" sz="1600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   각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위원회와 </a:t>
            </a:r>
            <a:r>
              <a:rPr kumimoji="0" lang="ko-KR" altLang="en-US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긴밀한 </a:t>
            </a:r>
            <a:r>
              <a:rPr kumimoji="0" lang="ko-KR" altLang="en-US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연대를 갖도록 노력해 주십시오</a:t>
            </a:r>
            <a:r>
              <a:rPr kumimoji="0" lang="en-US" altLang="ko-KR" sz="16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.</a:t>
            </a:r>
          </a:p>
        </p:txBody>
      </p:sp>
      <p:pic>
        <p:nvPicPr>
          <p:cNvPr id="20489" name="그림 2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0" name="Picture 2" descr="http://imgnews.naver.net/image/001/2012/08/29/PYH2012082913060001301_P2_0_2012082920340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4429132"/>
            <a:ext cx="4762500" cy="20859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postfiles6.naver.net/20120712_101/kimgajoong_1342075767909oWOj8_JPEG/IMG_5719.jpg?type=w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705351"/>
          </a:xfrm>
          <a:prstGeom prst="rect">
            <a:avLst/>
          </a:prstGeom>
          <a:noFill/>
        </p:spPr>
      </p:pic>
      <p:sp>
        <p:nvSpPr>
          <p:cNvPr id="3" name="모서리가 둥근 직사각형 2"/>
          <p:cNvSpPr/>
          <p:nvPr/>
        </p:nvSpPr>
        <p:spPr>
          <a:xfrm>
            <a:off x="0" y="4714884"/>
            <a:ext cx="9144000" cy="21431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/>
              <a:t>주님께서 여러분과 함께</a:t>
            </a:r>
            <a:endParaRPr lang="en-US" altLang="ko-KR" sz="2000" b="1" dirty="0" smtClean="0"/>
          </a:p>
          <a:p>
            <a:pPr algn="ctr"/>
            <a:r>
              <a:rPr lang="ko-KR" altLang="en-US" sz="2000" b="1" dirty="0" smtClean="0"/>
              <a:t>또</a:t>
            </a:r>
            <a:r>
              <a:rPr lang="ko-KR" altLang="en-US" sz="2000" b="1" dirty="0" smtClean="0"/>
              <a:t>한 </a:t>
            </a:r>
            <a:r>
              <a:rPr lang="ko-KR" altLang="en-US" sz="2000" b="1" dirty="0" smtClean="0"/>
              <a:t>사제와 함께</a:t>
            </a:r>
            <a:endParaRPr lang="en-US" altLang="ko-KR" sz="2000" b="1" dirty="0" smtClean="0"/>
          </a:p>
          <a:p>
            <a:pPr algn="ctr"/>
            <a:r>
              <a:rPr lang="ko-KR" altLang="en-US" sz="2000" b="1" dirty="0" smtClean="0"/>
              <a:t>전능하</a:t>
            </a:r>
            <a:r>
              <a:rPr lang="ko-KR" altLang="en-US" sz="2000" b="1" dirty="0" smtClean="0"/>
              <a:t>신 </a:t>
            </a:r>
            <a:r>
              <a:rPr lang="ko-KR" altLang="en-US" sz="2000" b="1" dirty="0" smtClean="0"/>
              <a:t>천주 성부와 성자와 성령께서는</a:t>
            </a:r>
            <a:endParaRPr lang="en-US" altLang="ko-KR" sz="2000" b="1" dirty="0" smtClean="0"/>
          </a:p>
          <a:p>
            <a:pPr algn="ctr"/>
            <a:r>
              <a:rPr lang="ko-KR" altLang="en-US" sz="2000" b="1" dirty="0" smtClean="0"/>
              <a:t>여</a:t>
            </a:r>
            <a:r>
              <a:rPr lang="ko-KR" altLang="en-US" sz="2000" b="1" dirty="0" smtClean="0"/>
              <a:t>기 </a:t>
            </a:r>
            <a:r>
              <a:rPr lang="ko-KR" altLang="en-US" sz="2000" b="1" dirty="0" smtClean="0"/>
              <a:t>있는 모든 이들과 가정에 강복하소서</a:t>
            </a:r>
            <a:r>
              <a:rPr lang="en-US" altLang="ko-KR" sz="2000" b="1" dirty="0" smtClean="0"/>
              <a:t>.</a:t>
            </a:r>
          </a:p>
          <a:p>
            <a:pPr algn="ctr"/>
            <a:r>
              <a:rPr lang="ko-KR" altLang="en-US" sz="2000" b="1" dirty="0" smtClean="0"/>
              <a:t>아 </a:t>
            </a:r>
            <a:r>
              <a:rPr lang="ko-KR" altLang="en-US" sz="2000" b="1" dirty="0" smtClean="0"/>
              <a:t> 멘</a:t>
            </a:r>
            <a:r>
              <a:rPr lang="en-US" altLang="ko-KR" sz="2000" b="1" dirty="0" smtClean="0"/>
              <a:t>!</a:t>
            </a:r>
            <a:endParaRPr lang="ko-KR" altLang="en-US" sz="2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857356" y="142852"/>
            <a:ext cx="4857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/>
              <a:t>고맙습니다</a:t>
            </a:r>
            <a:r>
              <a:rPr lang="en-US" altLang="ko-KR" sz="2000" b="1" dirty="0" smtClean="0"/>
              <a:t>.  </a:t>
            </a:r>
            <a:r>
              <a:rPr lang="ko-KR" altLang="en-US" sz="2000" b="1" dirty="0" smtClean="0"/>
              <a:t>사랑합니다</a:t>
            </a:r>
            <a:r>
              <a:rPr lang="en-US" altLang="ko-KR" sz="2000" b="1" dirty="0" smtClean="0"/>
              <a:t>.</a:t>
            </a:r>
            <a:endParaRPr lang="ko-KR" altLang="en-US" sz="2000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흐름">
  <a:themeElements>
    <a:clrScheme name="흐름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흐름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흐름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436</TotalTime>
  <Words>2296</Words>
  <Application>Microsoft Office PowerPoint</Application>
  <PresentationFormat>화면 슬라이드 쇼(4:3)</PresentationFormat>
  <Paragraphs>263</Paragraphs>
  <Slides>20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1" baseType="lpstr">
      <vt:lpstr>흐름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서울가톨릭사회복지회</dc:creator>
  <cp:lastModifiedBy>서울가톨릭사회복지회</cp:lastModifiedBy>
  <cp:revision>45</cp:revision>
  <dcterms:created xsi:type="dcterms:W3CDTF">2012-12-12T09:29:48Z</dcterms:created>
  <dcterms:modified xsi:type="dcterms:W3CDTF">2012-12-18T10:04:01Z</dcterms:modified>
</cp:coreProperties>
</file>